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5"/>
  </p:notesMasterIdLst>
  <p:handoutMasterIdLst>
    <p:handoutMasterId r:id="rId16"/>
  </p:handoutMasterIdLst>
  <p:sldIdLst>
    <p:sldId id="281" r:id="rId2"/>
    <p:sldId id="257" r:id="rId3"/>
    <p:sldId id="329" r:id="rId4"/>
    <p:sldId id="325" r:id="rId5"/>
    <p:sldId id="323" r:id="rId6"/>
    <p:sldId id="327" r:id="rId7"/>
    <p:sldId id="326" r:id="rId8"/>
    <p:sldId id="330" r:id="rId9"/>
    <p:sldId id="331" r:id="rId10"/>
    <p:sldId id="328" r:id="rId11"/>
    <p:sldId id="308" r:id="rId12"/>
    <p:sldId id="316" r:id="rId13"/>
    <p:sldId id="324"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84" charset="0"/>
        <a:ea typeface="ＭＳ Ｐゴシック" pitchFamily="-84" charset="-128"/>
        <a:cs typeface="ＭＳ Ｐゴシック" pitchFamily="-84" charset="-128"/>
      </a:defRPr>
    </a:lvl1pPr>
    <a:lvl2pPr marL="457200" algn="l" rtl="0" fontAlgn="base">
      <a:spcBef>
        <a:spcPct val="0"/>
      </a:spcBef>
      <a:spcAft>
        <a:spcPct val="0"/>
      </a:spcAft>
      <a:defRPr kern="1200">
        <a:solidFill>
          <a:schemeClr val="tx1"/>
        </a:solidFill>
        <a:latin typeface="Arial" pitchFamily="-84" charset="0"/>
        <a:ea typeface="ＭＳ Ｐゴシック" pitchFamily="-84" charset="-128"/>
        <a:cs typeface="ＭＳ Ｐゴシック" pitchFamily="-84" charset="-128"/>
      </a:defRPr>
    </a:lvl2pPr>
    <a:lvl3pPr marL="914400" algn="l" rtl="0" fontAlgn="base">
      <a:spcBef>
        <a:spcPct val="0"/>
      </a:spcBef>
      <a:spcAft>
        <a:spcPct val="0"/>
      </a:spcAft>
      <a:defRPr kern="1200">
        <a:solidFill>
          <a:schemeClr val="tx1"/>
        </a:solidFill>
        <a:latin typeface="Arial" pitchFamily="-84" charset="0"/>
        <a:ea typeface="ＭＳ Ｐゴシック" pitchFamily="-84" charset="-128"/>
        <a:cs typeface="ＭＳ Ｐゴシック" pitchFamily="-84" charset="-128"/>
      </a:defRPr>
    </a:lvl3pPr>
    <a:lvl4pPr marL="1371600" algn="l" rtl="0" fontAlgn="base">
      <a:spcBef>
        <a:spcPct val="0"/>
      </a:spcBef>
      <a:spcAft>
        <a:spcPct val="0"/>
      </a:spcAft>
      <a:defRPr kern="1200">
        <a:solidFill>
          <a:schemeClr val="tx1"/>
        </a:solidFill>
        <a:latin typeface="Arial" pitchFamily="-84" charset="0"/>
        <a:ea typeface="ＭＳ Ｐゴシック" pitchFamily="-84" charset="-128"/>
        <a:cs typeface="ＭＳ Ｐゴシック" pitchFamily="-84" charset="-128"/>
      </a:defRPr>
    </a:lvl4pPr>
    <a:lvl5pPr marL="1828800" algn="l" rtl="0" fontAlgn="base">
      <a:spcBef>
        <a:spcPct val="0"/>
      </a:spcBef>
      <a:spcAft>
        <a:spcPct val="0"/>
      </a:spcAft>
      <a:defRPr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kern="1200">
        <a:solidFill>
          <a:schemeClr val="tx1"/>
        </a:solidFill>
        <a:latin typeface="Arial" pitchFamily="-84" charset="0"/>
        <a:ea typeface="ＭＳ Ｐゴシック" pitchFamily="-84" charset="-128"/>
        <a:cs typeface="ＭＳ Ｐゴシック" pitchFamily="-8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000"/>
    <a:srgbClr val="FFFFFF"/>
    <a:srgbClr val="833DEB"/>
    <a:srgbClr val="00000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9" d="100"/>
          <a:sy n="109" d="100"/>
        </p:scale>
        <p:origin x="-104" y="-696"/>
      </p:cViewPr>
      <p:guideLst>
        <p:guide orient="horz" pos="2160"/>
        <p:guide pos="2880"/>
      </p:guideLst>
    </p:cSldViewPr>
  </p:slideViewPr>
  <p:outlineViewPr>
    <p:cViewPr>
      <p:scale>
        <a:sx n="33" d="100"/>
        <a:sy n="33" d="100"/>
      </p:scale>
      <p:origin x="0" y="1938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mn-cs"/>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mn-cs"/>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mn-cs"/>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65" charset="0"/>
                <a:ea typeface="ＭＳ Ｐゴシック" pitchFamily="-65" charset="-128"/>
                <a:cs typeface="ＭＳ Ｐゴシック" pitchFamily="-65" charset="-128"/>
              </a:defRPr>
            </a:lvl1pPr>
          </a:lstStyle>
          <a:p>
            <a:pPr>
              <a:defRPr/>
            </a:pPr>
            <a:fld id="{169EC7B0-851E-D941-928D-242912ECA6AA}" type="slidenum">
              <a:rPr lang="en-US"/>
              <a:pPr>
                <a:defRPr/>
              </a:pPr>
              <a:t>‹#›</a:t>
            </a:fld>
            <a:endParaRPr lang="en-US"/>
          </a:p>
        </p:txBody>
      </p:sp>
    </p:spTree>
    <p:extLst>
      <p:ext uri="{BB962C8B-B14F-4D97-AF65-F5344CB8AC3E}">
        <p14:creationId xmlns:p14="http://schemas.microsoft.com/office/powerpoint/2010/main" val="2616699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65" charset="0"/>
                <a:ea typeface="ＭＳ Ｐゴシック" pitchFamily="-65" charset="-128"/>
                <a:cs typeface="ＭＳ Ｐゴシック" pitchFamily="-65" charset="-128"/>
              </a:defRPr>
            </a:lvl1pPr>
          </a:lstStyle>
          <a:p>
            <a:pPr>
              <a:defRPr/>
            </a:pPr>
            <a:fld id="{675F4A6B-D904-2141-9707-35DEC953562B}" type="datetime1">
              <a:rPr lang="en-US"/>
              <a:pPr>
                <a:defRPr/>
              </a:pPr>
              <a:t>8/4/12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65" charset="0"/>
                <a:ea typeface="ＭＳ Ｐゴシック" pitchFamily="-65" charset="-128"/>
                <a:cs typeface="ＭＳ Ｐゴシック" pitchFamily="-65" charset="-128"/>
              </a:defRPr>
            </a:lvl1pPr>
          </a:lstStyle>
          <a:p>
            <a:pPr>
              <a:defRPr/>
            </a:pPr>
            <a:fld id="{B8F8534A-C473-0B4A-9641-23B53FC08031}" type="slidenum">
              <a:rPr lang="en-US"/>
              <a:pPr>
                <a:defRPr/>
              </a:pPr>
              <a:t>‹#›</a:t>
            </a:fld>
            <a:endParaRPr lang="en-US"/>
          </a:p>
        </p:txBody>
      </p:sp>
    </p:spTree>
    <p:extLst>
      <p:ext uri="{BB962C8B-B14F-4D97-AF65-F5344CB8AC3E}">
        <p14:creationId xmlns:p14="http://schemas.microsoft.com/office/powerpoint/2010/main" val="1387232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US">
              <a:ea typeface="ＭＳ Ｐゴシック" pitchFamily="-84" charset="-128"/>
              <a:cs typeface="ＭＳ Ｐゴシック" pitchFamily="-84"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D11CF468-D2E1-A946-8117-F1AE97E2E7D4}" type="slidenum">
              <a:rPr lang="en-US">
                <a:latin typeface="Arial" pitchFamily="-84" charset="0"/>
                <a:ea typeface="ＭＳ Ｐゴシック" pitchFamily="-84" charset="-128"/>
                <a:cs typeface="ＭＳ Ｐゴシック" pitchFamily="-84" charset="-128"/>
              </a:rPr>
              <a:pPr/>
              <a:t>1</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BYOD social</a:t>
            </a:r>
            <a:r>
              <a:rPr lang="en-US" baseline="0" dirty="0" smtClean="0"/>
              <a:t> based, un-tethered, digitally-rich learning would occur.</a:t>
            </a:r>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pPr eaLnBrk="1" hangingPunct="1">
              <a:spcBef>
                <a:spcPct val="0"/>
              </a:spcBef>
              <a:buFontTx/>
              <a:buNone/>
            </a:pPr>
            <a:r>
              <a:rPr lang="en-US" dirty="0" smtClean="0">
                <a:ea typeface="ＭＳ Ｐゴシック" pitchFamily="-84" charset="-128"/>
                <a:cs typeface="ＭＳ Ｐゴシック" pitchFamily="-84" charset="-128"/>
              </a:rPr>
              <a:t>58% of middle and high school students</a:t>
            </a:r>
            <a:r>
              <a:rPr lang="en-US" baseline="0" dirty="0" smtClean="0">
                <a:ea typeface="ＭＳ Ｐゴシック" pitchFamily="-84" charset="-128"/>
                <a:cs typeface="ＭＳ Ｐゴシック" pitchFamily="-84" charset="-128"/>
              </a:rPr>
              <a:t> would love to be able to use their personal devices in schools. Interestingly, 62% of parents would buy mobile devices for their children, if they were allowed in schools.</a:t>
            </a:r>
            <a:endParaRPr lang="en-US" dirty="0">
              <a:ea typeface="ＭＳ Ｐゴシック" pitchFamily="-84" charset="-128"/>
              <a:cs typeface="ＭＳ Ｐゴシック" pitchFamily="-84" charset="-128"/>
            </a:endParaRPr>
          </a:p>
        </p:txBody>
      </p:sp>
      <p:sp>
        <p:nvSpPr>
          <p:cNvPr id="26628" name="Slide Number Placeholder 3"/>
          <p:cNvSpPr>
            <a:spLocks noGrp="1"/>
          </p:cNvSpPr>
          <p:nvPr>
            <p:ph type="sldNum" sz="quarter" idx="5"/>
          </p:nvPr>
        </p:nvSpPr>
        <p:spPr bwMode="auto">
          <a:noFill/>
          <a:ln>
            <a:miter lim="800000"/>
            <a:headEnd/>
            <a:tailEnd/>
          </a:ln>
        </p:spPr>
        <p:txBody>
          <a:bodyPr/>
          <a:lstStyle/>
          <a:p>
            <a:fld id="{5CFFD71C-B504-5C47-97D5-8C1EA9EA0058}" type="slidenum">
              <a:rPr lang="en-US">
                <a:latin typeface="Arial" pitchFamily="-84" charset="0"/>
                <a:ea typeface="ＭＳ Ｐゴシック" pitchFamily="-84" charset="-128"/>
                <a:cs typeface="ＭＳ Ｐゴシック" pitchFamily="-84" charset="-128"/>
              </a:rPr>
              <a:pPr/>
              <a:t>11</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buFontTx/>
              <a:buChar char="•"/>
            </a:pPr>
            <a:r>
              <a:rPr lang="en-US" dirty="0" smtClean="0">
                <a:ea typeface="ＭＳ Ｐゴシック" pitchFamily="-84" charset="-128"/>
                <a:cs typeface="ＭＳ Ｐゴシック" pitchFamily="-84" charset="-128"/>
              </a:rPr>
              <a:t>Two</a:t>
            </a:r>
            <a:r>
              <a:rPr lang="en-US" baseline="0" dirty="0" smtClean="0">
                <a:ea typeface="ＭＳ Ｐゴシック" pitchFamily="-84" charset="-128"/>
                <a:cs typeface="ＭＳ Ｐゴシック" pitchFamily="-84" charset="-128"/>
              </a:rPr>
              <a:t> major challenges that schools and school districts will face are network capabilities and updating district policies. Districts would have to ensure that the network would be able to handle the increased bandwidth, the ability to track and monitor student use., and be able to provide controlled access for users and their devices.</a:t>
            </a:r>
          </a:p>
          <a:p>
            <a:pPr eaLnBrk="1" hangingPunct="1">
              <a:spcBef>
                <a:spcPct val="0"/>
              </a:spcBef>
              <a:buFontTx/>
              <a:buChar char="•"/>
            </a:pPr>
            <a:r>
              <a:rPr lang="en-US" baseline="0" dirty="0" smtClean="0">
                <a:ea typeface="ＭＳ Ｐゴシック" pitchFamily="-84" charset="-128"/>
                <a:cs typeface="ＭＳ Ｐゴシック" pitchFamily="-84" charset="-128"/>
              </a:rPr>
              <a:t>A districts policies would need to also be updated updated to include mobile devices such as cell phones, tablets, and laptops. Currently in my district cell phones are NOT allowed.</a:t>
            </a:r>
          </a:p>
        </p:txBody>
      </p:sp>
      <p:sp>
        <p:nvSpPr>
          <p:cNvPr id="31748" name="Slide Number Placeholder 3"/>
          <p:cNvSpPr>
            <a:spLocks noGrp="1"/>
          </p:cNvSpPr>
          <p:nvPr>
            <p:ph type="sldNum" sz="quarter" idx="5"/>
          </p:nvPr>
        </p:nvSpPr>
        <p:spPr bwMode="auto">
          <a:noFill/>
          <a:ln>
            <a:miter lim="800000"/>
            <a:headEnd/>
            <a:tailEnd/>
          </a:ln>
        </p:spPr>
        <p:txBody>
          <a:bodyPr/>
          <a:lstStyle/>
          <a:p>
            <a:fld id="{5C3B7434-6F75-D64B-8ACA-9D97D2B50C2B}" type="slidenum">
              <a:rPr lang="en-US">
                <a:latin typeface="Arial" pitchFamily="-84" charset="0"/>
                <a:ea typeface="ＭＳ Ｐゴシック" pitchFamily="-84" charset="-128"/>
                <a:cs typeface="ＭＳ Ｐゴシック" pitchFamily="-84" charset="-128"/>
              </a:rPr>
              <a:pPr/>
              <a:t>12</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endParaRPr lang="en-US">
              <a:ea typeface="ＭＳ Ｐゴシック" pitchFamily="-84" charset="-128"/>
              <a:cs typeface="ＭＳ Ｐゴシック" pitchFamily="-8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98BA0653-0850-AB48-AAB2-6A9A0EC60A94}" type="slidenum">
              <a:rPr lang="en-US">
                <a:latin typeface="Arial" pitchFamily="-84" charset="0"/>
                <a:ea typeface="ＭＳ Ｐゴシック" pitchFamily="-84" charset="-128"/>
                <a:cs typeface="ＭＳ Ｐゴシック" pitchFamily="-84" charset="-128"/>
              </a:rPr>
              <a:pPr/>
              <a:t>13</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dirty="0" smtClean="0">
                <a:ea typeface="ＭＳ Ｐゴシック" pitchFamily="-84" charset="-128"/>
                <a:cs typeface="ＭＳ Ｐゴシック" pitchFamily="-84" charset="-128"/>
              </a:rPr>
              <a:t>Two</a:t>
            </a:r>
            <a:r>
              <a:rPr lang="en-US" baseline="0" dirty="0" smtClean="0">
                <a:ea typeface="ＭＳ Ｐゴシック" pitchFamily="-84" charset="-128"/>
                <a:cs typeface="ＭＳ Ｐゴシック" pitchFamily="-84" charset="-128"/>
              </a:rPr>
              <a:t> years ago, BYOD was just another acronym, but today, </a:t>
            </a:r>
            <a:r>
              <a:rPr lang="en-US" dirty="0" smtClean="0">
                <a:ea typeface="ＭＳ Ｐゴシック" pitchFamily="-84" charset="-128"/>
                <a:cs typeface="ＭＳ Ｐゴシック" pitchFamily="-84" charset="-128"/>
              </a:rPr>
              <a:t>Bringing </a:t>
            </a:r>
            <a:r>
              <a:rPr lang="en-US" dirty="0" smtClean="0">
                <a:ea typeface="ＭＳ Ｐゴシック" pitchFamily="-84" charset="-128"/>
                <a:cs typeface="ＭＳ Ｐゴシック" pitchFamily="-84" charset="-128"/>
              </a:rPr>
              <a:t>your own device has become the new technology trend in education. BYOD allows students to bring their own laptops, tablets, or smart phone devices to school to use for learning activities. Many school districts are struggling with having a one-to-one computer to student ratio. It is also often impossible to refresh technology on a consistence basis and ensure that all components are functioning properly. By implementing a BYOD program, schools and school districts can shift the cost from purchasing devices to teacher salaries, professional development, upgrading and securing the network, and purchasing digital content. </a:t>
            </a:r>
          </a:p>
        </p:txBody>
      </p:sp>
      <p:sp>
        <p:nvSpPr>
          <p:cNvPr id="21508" name="Slide Number Placeholder 3"/>
          <p:cNvSpPr>
            <a:spLocks noGrp="1"/>
          </p:cNvSpPr>
          <p:nvPr>
            <p:ph type="sldNum" sz="quarter" idx="5"/>
          </p:nvPr>
        </p:nvSpPr>
        <p:spPr bwMode="auto">
          <a:noFill/>
          <a:ln>
            <a:miter lim="800000"/>
            <a:headEnd/>
            <a:tailEnd/>
          </a:ln>
        </p:spPr>
        <p:txBody>
          <a:bodyPr/>
          <a:lstStyle/>
          <a:p>
            <a:fld id="{CC8BD6FA-A82E-894E-8507-9EF3ED0931FB}" type="slidenum">
              <a:rPr lang="en-US">
                <a:latin typeface="Arial" pitchFamily="-84" charset="0"/>
                <a:ea typeface="ＭＳ Ｐゴシック" pitchFamily="-84" charset="-128"/>
                <a:cs typeface="ＭＳ Ｐゴシック" pitchFamily="-84" charset="-128"/>
              </a:rPr>
              <a:pPr/>
              <a:t>2</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B.Y.O.</a:t>
            </a:r>
            <a:r>
              <a:rPr lang="en-US" baseline="0" dirty="0" smtClean="0"/>
              <a:t> D. will address: one-to-one computing mandate, budgeting constraints and 21</a:t>
            </a:r>
            <a:r>
              <a:rPr lang="en-US" baseline="30000" dirty="0" smtClean="0"/>
              <a:t>st</a:t>
            </a:r>
            <a:r>
              <a:rPr lang="en-US" baseline="0" dirty="0" smtClean="0"/>
              <a:t> century skills.</a:t>
            </a:r>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Eras Demi ITC" pitchFamily="34" charset="0"/>
                <a:ea typeface="ＭＳ Ｐゴシック" pitchFamily="-84" charset="-128"/>
                <a:cs typeface="ＭＳ Ｐゴシック" pitchFamily="-84" charset="-128"/>
              </a:rPr>
              <a:t>“In many communities and states, this hard realization that </a:t>
            </a:r>
            <a:r>
              <a:rPr lang="en-US" b="1" dirty="0" smtClean="0">
                <a:latin typeface="Eras Demi ITC" pitchFamily="34" charset="0"/>
                <a:ea typeface="ＭＳ Ｐゴシック" pitchFamily="-84" charset="-128"/>
                <a:cs typeface="ＭＳ Ｐゴシック" pitchFamily="-84" charset="-128"/>
              </a:rPr>
              <a:t>today’s classroom environment does not mirror the way today’s students are living their lives outside of school </a:t>
            </a:r>
            <a:r>
              <a:rPr lang="en-US" dirty="0" smtClean="0">
                <a:latin typeface="Eras Demi ITC" pitchFamily="34" charset="0"/>
                <a:ea typeface="ＭＳ Ｐゴシック" pitchFamily="-84" charset="-128"/>
                <a:cs typeface="ＭＳ Ｐゴシック" pitchFamily="-84" charset="-128"/>
              </a:rPr>
              <a:t>or what they need to be well prepared to participate, thrive and compete in the 21</a:t>
            </a:r>
            <a:r>
              <a:rPr lang="en-US" baseline="30000" dirty="0" smtClean="0">
                <a:latin typeface="Eras Demi ITC" pitchFamily="34" charset="0"/>
                <a:ea typeface="ＭＳ Ｐゴシック" pitchFamily="-84" charset="-128"/>
                <a:cs typeface="ＭＳ Ｐゴシック" pitchFamily="-84" charset="-128"/>
              </a:rPr>
              <a:t>st</a:t>
            </a:r>
            <a:r>
              <a:rPr lang="en-US" dirty="0" smtClean="0">
                <a:latin typeface="Eras Demi ITC" pitchFamily="34" charset="0"/>
                <a:ea typeface="ＭＳ Ｐゴシック" pitchFamily="-84" charset="-128"/>
                <a:cs typeface="ＭＳ Ｐゴシック" pitchFamily="-84" charset="-128"/>
              </a:rPr>
              <a:t> century economy is actually </a:t>
            </a:r>
            <a:r>
              <a:rPr lang="en-US" b="1" dirty="0" smtClean="0">
                <a:latin typeface="Eras Demi ITC" pitchFamily="34" charset="0"/>
                <a:ea typeface="ＭＳ Ｐゴシック" pitchFamily="-84" charset="-128"/>
                <a:cs typeface="ＭＳ Ｐゴシック" pitchFamily="-84" charset="-128"/>
              </a:rPr>
              <a:t>exacerbating the existing relevancy crisis in American education</a:t>
            </a:r>
            <a:r>
              <a:rPr lang="en-US" dirty="0" smtClean="0">
                <a:latin typeface="Eras Demi ITC" pitchFamily="34" charset="0"/>
                <a:ea typeface="ＭＳ Ｐゴシック" pitchFamily="-84" charset="-128"/>
                <a:cs typeface="ＭＳ Ｐゴシック" pitchFamily="-84" charset="-128"/>
              </a:rPr>
              <a:t>.”</a:t>
            </a:r>
            <a:r>
              <a:rPr lang="en-US" baseline="0" dirty="0" smtClean="0">
                <a:latin typeface="Eras Demi ITC" pitchFamily="34" charset="0"/>
                <a:ea typeface="ＭＳ Ｐゴシック" pitchFamily="-84" charset="-128"/>
                <a:cs typeface="ＭＳ Ｐゴシック" pitchFamily="-84" charset="-128"/>
              </a:rPr>
              <a:t> </a:t>
            </a:r>
            <a:r>
              <a:rPr lang="en-US" baseline="0" dirty="0" err="1" smtClean="0">
                <a:latin typeface="Eras Demi ITC" pitchFamily="34" charset="0"/>
                <a:ea typeface="ＭＳ Ｐゴシック" pitchFamily="-84" charset="-128"/>
                <a:cs typeface="ＭＳ Ｐゴシック" pitchFamily="-84" charset="-128"/>
              </a:rPr>
              <a:t>NetDay</a:t>
            </a:r>
            <a:r>
              <a:rPr lang="en-US" baseline="0" dirty="0" smtClean="0">
                <a:latin typeface="Eras Demi ITC" pitchFamily="34" charset="0"/>
                <a:ea typeface="ＭＳ Ｐゴシック" pitchFamily="-84" charset="-128"/>
                <a:cs typeface="ＭＳ Ｐゴシック" pitchFamily="-84" charset="-128"/>
              </a:rPr>
              <a:t> Speak Up 2009.</a:t>
            </a:r>
            <a:endParaRPr lang="en-US" dirty="0" smtClean="0">
              <a:latin typeface="Eras Demi ITC" pitchFamily="34" charset="0"/>
              <a:ea typeface="ＭＳ Ｐゴシック" pitchFamily="-84" charset="-128"/>
              <a:cs typeface="ＭＳ Ｐゴシック"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ea typeface="ＭＳ Ｐゴシック" pitchFamily="-84" charset="-128"/>
              <a:cs typeface="ＭＳ Ｐゴシック" pitchFamily="-84" charset="-128"/>
            </a:endParaRPr>
          </a:p>
          <a:p>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84" charset="-128"/>
                <a:cs typeface="ＭＳ Ｐゴシック" pitchFamily="-84" charset="-128"/>
              </a:rPr>
              <a:t>According</a:t>
            </a:r>
            <a:r>
              <a:rPr lang="en-US" baseline="0" dirty="0" smtClean="0">
                <a:ea typeface="ＭＳ Ｐゴシック" pitchFamily="-84" charset="-128"/>
                <a:cs typeface="ＭＳ Ｐゴシック" pitchFamily="-84" charset="-128"/>
              </a:rPr>
              <a:t> to the </a:t>
            </a:r>
            <a:r>
              <a:rPr lang="en-US" baseline="0" dirty="0" err="1" smtClean="0">
                <a:ea typeface="ＭＳ Ｐゴシック" pitchFamily="-84" charset="-128"/>
                <a:cs typeface="ＭＳ Ｐゴシック" pitchFamily="-84" charset="-128"/>
              </a:rPr>
              <a:t>NetDay</a:t>
            </a:r>
            <a:r>
              <a:rPr lang="en-US" baseline="0" dirty="0" smtClean="0">
                <a:ea typeface="ＭＳ Ｐゴシック" pitchFamily="-84" charset="-128"/>
                <a:cs typeface="ＭＳ Ｐゴシック" pitchFamily="-84" charset="-128"/>
              </a:rPr>
              <a:t> Speak Up 2011 results, outside of school “1 in 10 9</a:t>
            </a:r>
            <a:r>
              <a:rPr lang="en-US" baseline="30000" dirty="0" smtClean="0">
                <a:ea typeface="ＭＳ Ｐゴシック" pitchFamily="-84" charset="-128"/>
                <a:cs typeface="ＭＳ Ｐゴシック" pitchFamily="-84" charset="-128"/>
              </a:rPr>
              <a:t>th</a:t>
            </a:r>
            <a:r>
              <a:rPr lang="en-US" baseline="0" dirty="0" smtClean="0">
                <a:ea typeface="ＭＳ Ｐゴシック" pitchFamily="-84" charset="-128"/>
                <a:cs typeface="ＭＳ Ｐゴシック" pitchFamily="-84" charset="-128"/>
              </a:rPr>
              <a:t> -12</a:t>
            </a:r>
            <a:r>
              <a:rPr lang="en-US" baseline="30000" dirty="0" smtClean="0">
                <a:ea typeface="ＭＳ Ｐゴシック" pitchFamily="-84" charset="-128"/>
                <a:cs typeface="ＭＳ Ｐゴシック" pitchFamily="-84" charset="-128"/>
              </a:rPr>
              <a:t>th</a:t>
            </a:r>
            <a:r>
              <a:rPr lang="en-US" baseline="0" dirty="0" smtClean="0">
                <a:ea typeface="ＭＳ Ｐゴシック" pitchFamily="-84" charset="-128"/>
                <a:cs typeface="ＭＳ Ｐゴシック" pitchFamily="-84" charset="-128"/>
              </a:rPr>
              <a:t> graders have Tweeted about an academic topic that interested them”. Also “46% of high school student have used </a:t>
            </a:r>
            <a:r>
              <a:rPr lang="en-US" baseline="0" dirty="0" err="1" smtClean="0">
                <a:ea typeface="ＭＳ Ｐゴシック" pitchFamily="-84" charset="-128"/>
                <a:cs typeface="ＭＳ Ｐゴシック" pitchFamily="-84" charset="-128"/>
              </a:rPr>
              <a:t>Facebook</a:t>
            </a:r>
            <a:r>
              <a:rPr lang="en-US" baseline="0" dirty="0" smtClean="0">
                <a:ea typeface="ＭＳ Ｐゴシック" pitchFamily="-84" charset="-128"/>
                <a:cs typeface="ＭＳ Ｐゴシック" pitchFamily="-84" charset="-128"/>
              </a:rPr>
              <a:t> as a collaborative learning tool” (Project Tomorrow, 2011). </a:t>
            </a:r>
            <a:endParaRPr lang="en-US" dirty="0">
              <a:ea typeface="ＭＳ Ｐゴシック" pitchFamily="-84" charset="-128"/>
              <a:cs typeface="ＭＳ Ｐゴシック" pitchFamily="-84" charset="-128"/>
            </a:endParaRPr>
          </a:p>
        </p:txBody>
      </p:sp>
      <p:sp>
        <p:nvSpPr>
          <p:cNvPr id="23556" name="Slide Number Placeholder 3"/>
          <p:cNvSpPr>
            <a:spLocks noGrp="1"/>
          </p:cNvSpPr>
          <p:nvPr>
            <p:ph type="sldNum" sz="quarter" idx="5"/>
          </p:nvPr>
        </p:nvSpPr>
        <p:spPr bwMode="auto">
          <a:noFill/>
          <a:ln>
            <a:miter lim="800000"/>
            <a:headEnd/>
            <a:tailEnd/>
          </a:ln>
        </p:spPr>
        <p:txBody>
          <a:bodyPr/>
          <a:lstStyle/>
          <a:p>
            <a:fld id="{1542BE4D-2035-584E-B771-97E7E2F7A5DF}" type="slidenum">
              <a:rPr lang="en-US">
                <a:latin typeface="Arial" pitchFamily="-84" charset="0"/>
                <a:ea typeface="ＭＳ Ｐゴシック" pitchFamily="-84" charset="-128"/>
                <a:cs typeface="ＭＳ Ｐゴシック" pitchFamily="-84" charset="-128"/>
              </a:rPr>
              <a:pPr/>
              <a:t>5</a:t>
            </a:fld>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a:t>
            </a:r>
            <a:r>
              <a:rPr lang="en-US" baseline="0" dirty="0" smtClean="0"/>
              <a:t> feel as though there are too many barriers keeping them from using technology in schools.</a:t>
            </a:r>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Tx/>
              <a:buChar char="•"/>
            </a:pPr>
            <a:r>
              <a:rPr lang="en-US" dirty="0" smtClean="0">
                <a:ea typeface="ＭＳ Ｐゴシック" pitchFamily="-84" charset="-128"/>
                <a:cs typeface="ＭＳ Ｐゴシック" pitchFamily="-84" charset="-128"/>
              </a:rPr>
              <a:t>Many students feel like the lack of these technology resources are disengaging them from learning. There’s a disconnect between what happens in school and what they are able to do outside of school.</a:t>
            </a:r>
          </a:p>
          <a:p>
            <a:pPr eaLnBrk="1" hangingPunct="1">
              <a:spcBef>
                <a:spcPct val="0"/>
              </a:spcBef>
              <a:buFontTx/>
              <a:buChar char="•"/>
            </a:pPr>
            <a:r>
              <a:rPr lang="en-US" dirty="0" smtClean="0">
                <a:ea typeface="ＭＳ Ｐゴシック" pitchFamily="-84" charset="-128"/>
                <a:cs typeface="ＭＳ Ｐゴシック" pitchFamily="-84" charset="-128"/>
              </a:rPr>
              <a:t>Students are letting us know that today’s classroom environment is not mirroring the way they are living their lives. There are more learning opportunities outside of the classroom then inside of the classroom.</a:t>
            </a:r>
          </a:p>
          <a:p>
            <a:pPr eaLnBrk="1" hangingPunct="1">
              <a:spcBef>
                <a:spcPct val="0"/>
              </a:spcBef>
              <a:buFontTx/>
              <a:buChar char="•"/>
            </a:pPr>
            <a:r>
              <a:rPr lang="en-US" dirty="0" smtClean="0">
                <a:ea typeface="ＭＳ Ｐゴシック" pitchFamily="-84" charset="-128"/>
                <a:cs typeface="ＭＳ Ｐゴシック" pitchFamily="-84" charset="-128"/>
              </a:rPr>
              <a:t>We are not helping the crisis in American education, we are actually hindering it.</a:t>
            </a:r>
            <a:endParaRPr lang="en-US" dirty="0" smtClean="0"/>
          </a:p>
          <a:p>
            <a:r>
              <a:rPr lang="en-US" dirty="0" smtClean="0"/>
              <a:t>Students</a:t>
            </a:r>
            <a:r>
              <a:rPr lang="en-US" baseline="0" dirty="0" smtClean="0"/>
              <a:t> feel as though they have to “Power Down” when they come to schools.</a:t>
            </a:r>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BYOD</a:t>
            </a:r>
            <a:r>
              <a:rPr lang="en-US" baseline="0" dirty="0" smtClean="0"/>
              <a:t> has been piloted in several schools and as a result of the positive results, they have begun to successfully implement full BYOD programs.</a:t>
            </a:r>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8</a:t>
            </a:fld>
            <a:endParaRPr lang="en-US"/>
          </a:p>
        </p:txBody>
      </p:sp>
    </p:spTree>
    <p:extLst>
      <p:ext uri="{BB962C8B-B14F-4D97-AF65-F5344CB8AC3E}">
        <p14:creationId xmlns:p14="http://schemas.microsoft.com/office/powerpoint/2010/main" val="233700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forward thinkers,</a:t>
            </a:r>
            <a:r>
              <a:rPr lang="en-US" baseline="0" dirty="0" smtClean="0"/>
              <a:t> we have aligned our systems for future technology advancements. The network infrastructure is already in place that allows non district devices to securely access the network. Schools are currently receiving high bandwidth speeds. The Acceptable Use Policy is currently being updated and teachers and students are familiar with using our learning management system, Blackboard. To successfully implement this innovation, we would need to:</a:t>
            </a:r>
          </a:p>
          <a:p>
            <a:pPr marL="171450" indent="-171450">
              <a:buFontTx/>
              <a:buChar char="-"/>
            </a:pPr>
            <a:r>
              <a:rPr lang="en-US" baseline="0" dirty="0" smtClean="0"/>
              <a:t>communicate to parents, students, and teachers our expectations</a:t>
            </a:r>
          </a:p>
          <a:p>
            <a:pPr marL="171450" indent="-171450">
              <a:buFontTx/>
              <a:buChar char="-"/>
            </a:pPr>
            <a:r>
              <a:rPr lang="en-US" baseline="0" dirty="0" smtClean="0"/>
              <a:t>Provide ongoing professional development</a:t>
            </a:r>
          </a:p>
          <a:p>
            <a:pPr marL="171450" indent="-171450">
              <a:buFontTx/>
              <a:buChar char="-"/>
            </a:pPr>
            <a:r>
              <a:rPr lang="en-US" baseline="0" dirty="0" smtClean="0"/>
              <a:t>Support from both the curriculum and IT departments</a:t>
            </a:r>
            <a:endParaRPr lang="en-US" dirty="0"/>
          </a:p>
        </p:txBody>
      </p:sp>
      <p:sp>
        <p:nvSpPr>
          <p:cNvPr id="4" name="Slide Number Placeholder 3"/>
          <p:cNvSpPr>
            <a:spLocks noGrp="1"/>
          </p:cNvSpPr>
          <p:nvPr>
            <p:ph type="sldNum" sz="quarter" idx="10"/>
          </p:nvPr>
        </p:nvSpPr>
        <p:spPr/>
        <p:txBody>
          <a:bodyPr/>
          <a:lstStyle/>
          <a:p>
            <a:pPr>
              <a:defRPr/>
            </a:pPr>
            <a:fld id="{B8F8534A-C473-0B4A-9641-23B53FC08031}" type="slidenum">
              <a:rPr lang="en-US" smtClean="0"/>
              <a:pPr>
                <a:defRPr/>
              </a:pPr>
              <a:t>9</a:t>
            </a:fld>
            <a:endParaRPr lang="en-US"/>
          </a:p>
        </p:txBody>
      </p:sp>
    </p:spTree>
    <p:extLst>
      <p:ext uri="{BB962C8B-B14F-4D97-AF65-F5344CB8AC3E}">
        <p14:creationId xmlns:p14="http://schemas.microsoft.com/office/powerpoint/2010/main" val="1692671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457200" y="1219200"/>
            <a:ext cx="6096000" cy="838200"/>
          </a:xfrm>
        </p:spPr>
        <p:txBody>
          <a:bodyPr anchor="b"/>
          <a:lstStyle>
            <a:lvl1pPr algn="l">
              <a:defRPr sz="4000">
                <a:solidFill>
                  <a:schemeClr val="tx2"/>
                </a:solidFill>
              </a:defRPr>
            </a:lvl1pPr>
          </a:lstStyle>
          <a:p>
            <a:r>
              <a:rPr lang="en-US" smtClean="0"/>
              <a:t>Click to edit Master title style</a:t>
            </a:r>
            <a:endParaRPr lang="en-US" dirty="0"/>
          </a:p>
        </p:txBody>
      </p:sp>
      <p:sp>
        <p:nvSpPr>
          <p:cNvPr id="7171" name="Rectangle 3"/>
          <p:cNvSpPr>
            <a:spLocks noGrp="1" noChangeArrowheads="1"/>
          </p:cNvSpPr>
          <p:nvPr>
            <p:ph type="subTitle" idx="1"/>
          </p:nvPr>
        </p:nvSpPr>
        <p:spPr>
          <a:xfrm>
            <a:off x="457200" y="2000592"/>
            <a:ext cx="6096000" cy="457200"/>
          </a:xfrm>
        </p:spPr>
        <p:txBody>
          <a:bodyPr/>
          <a:lstStyle>
            <a:lvl1pPr marL="0" indent="0">
              <a:buFontTx/>
              <a:buNone/>
              <a:defRPr sz="1800">
                <a:solidFill>
                  <a:schemeClr val="tx2"/>
                </a:solidFill>
              </a:defRPr>
            </a:lvl1pPr>
          </a:lstStyle>
          <a:p>
            <a:r>
              <a:rPr lang="en-US" smtClean="0"/>
              <a:t>Click to edit Master subtitle style</a:t>
            </a:r>
            <a:endParaRPr lang="en-US" dirty="0"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16D3A2C-1C10-B24C-9579-7CED1518AE8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906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9906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9906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3B4D567-32C9-0842-B4DC-8631BF35890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D39402-5C6A-7441-91BB-4EB5BE24A8D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05450" y="838200"/>
            <a:ext cx="158115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838200"/>
            <a:ext cx="48768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30C23E-07F9-DA47-8660-9D553C7EF2A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1447800"/>
            <a:ext cx="54864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0" y="2743200"/>
            <a:ext cx="30861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3238500" y="2743200"/>
            <a:ext cx="30861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0" y="3886200"/>
            <a:ext cx="30861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3238500" y="3886200"/>
            <a:ext cx="3086100" cy="99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BDB500C-6442-D34C-8769-C9AE14048F8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Slide">
    <p:bg>
      <p:bgRef idx="1001">
        <a:schemeClr val="bg2"/>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762000" y="3276600"/>
            <a:ext cx="7772400" cy="1752600"/>
          </a:xfrm>
        </p:spPr>
        <p:txBody>
          <a:bodyPr/>
          <a:lstStyle>
            <a:lvl1pPr>
              <a:defRPr sz="4200">
                <a:solidFill>
                  <a:schemeClr val="accent1"/>
                </a:solidFill>
              </a:defRPr>
            </a:lvl1pPr>
          </a:lstStyle>
          <a:p>
            <a:r>
              <a:rPr lang="en-US" smtClean="0"/>
              <a:t>Click to edit Master title style</a:t>
            </a:r>
            <a:endParaRPr lang="en-US" dirty="0"/>
          </a:p>
        </p:txBody>
      </p:sp>
      <p:sp>
        <p:nvSpPr>
          <p:cNvPr id="3" name="Date Placeholder 27"/>
          <p:cNvSpPr>
            <a:spLocks noGrp="1"/>
          </p:cNvSpPr>
          <p:nvPr>
            <p:ph type="dt" sz="half" idx="10"/>
          </p:nvPr>
        </p:nvSpPr>
        <p:spPr/>
        <p:txBody>
          <a:bodyPr/>
          <a:lstStyle>
            <a:lvl1pPr>
              <a:defRPr/>
            </a:lvl1pPr>
          </a:lstStyle>
          <a:p>
            <a:pPr>
              <a:defRPr/>
            </a:pPr>
            <a:endParaRPr lang="en-US"/>
          </a:p>
        </p:txBody>
      </p:sp>
      <p:sp>
        <p:nvSpPr>
          <p:cNvPr id="4" name="Footer Placeholder 16"/>
          <p:cNvSpPr>
            <a:spLocks noGrp="1"/>
          </p:cNvSpPr>
          <p:nvPr>
            <p:ph type="ftr" sz="quarter" idx="11"/>
          </p:nvPr>
        </p:nvSpPr>
        <p:spPr>
          <a:xfrm>
            <a:off x="304800" y="6410325"/>
            <a:ext cx="838200" cy="366713"/>
          </a:xfrm>
        </p:spPr>
        <p:txBody>
          <a:bodyPr/>
          <a:lstStyle>
            <a:lvl1pPr>
              <a:defRPr/>
            </a:lvl1pPr>
          </a:lstStyle>
          <a:p>
            <a:pPr>
              <a:defRPr/>
            </a:pPr>
            <a:endParaRPr lang="en-US"/>
          </a:p>
        </p:txBody>
      </p:sp>
      <p:sp>
        <p:nvSpPr>
          <p:cNvPr id="5" name="Slide Number Placeholder 28"/>
          <p:cNvSpPr>
            <a:spLocks noGrp="1"/>
          </p:cNvSpPr>
          <p:nvPr>
            <p:ph type="sldNum" sz="quarter" idx="12"/>
          </p:nvPr>
        </p:nvSpPr>
        <p:spPr>
          <a:xfrm>
            <a:off x="4343400" y="2198688"/>
            <a:ext cx="457200" cy="441325"/>
          </a:xfrm>
        </p:spPr>
        <p:txBody>
          <a:bodyPr/>
          <a:lstStyle>
            <a:lvl1pPr>
              <a:defRPr>
                <a:solidFill>
                  <a:srgbClr val="E1E1E1"/>
                </a:solidFill>
              </a:defRPr>
            </a:lvl1pPr>
          </a:lstStyle>
          <a:p>
            <a:pPr>
              <a:defRPr/>
            </a:pPr>
            <a:fld id="{FB1D87BF-13F8-5944-8783-D2F3388F14E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C6901E-B264-5243-84AB-45362884976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B83AAC-F8D5-ED4C-82EF-323D53175EA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E4B39AA-8E3E-0B48-BCE3-356C85D8D2B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30861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695700" y="1828800"/>
            <a:ext cx="30861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14D3DA-A792-7748-A1A1-758A06C137C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6400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199" y="1535113"/>
            <a:ext cx="32003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199" y="2174875"/>
            <a:ext cx="32003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733800" y="1535113"/>
            <a:ext cx="3124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733800" y="2174875"/>
            <a:ext cx="3124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5217074-A335-7C4B-8750-DDDBE5C1262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EF514DF-CC6F-1349-9C04-3C2CDDAD29C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74794AC-5090-A048-9ED2-A6EFC0446EA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3471A5-7FDB-6446-A0F9-8B1E257B50C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2000"/>
            <a:ext cx="6324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style</a:t>
            </a:r>
          </a:p>
        </p:txBody>
      </p:sp>
      <p:sp>
        <p:nvSpPr>
          <p:cNvPr id="1027" name="Rectangle 3"/>
          <p:cNvSpPr>
            <a:spLocks noGrp="1" noChangeArrowheads="1"/>
          </p:cNvSpPr>
          <p:nvPr>
            <p:ph type="body" idx="1"/>
          </p:nvPr>
        </p:nvSpPr>
        <p:spPr bwMode="auto">
          <a:xfrm>
            <a:off x="457200" y="1676400"/>
            <a:ext cx="63246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65" charset="0"/>
                <a:ea typeface="ＭＳ Ｐゴシック" pitchFamily="-65" charset="-128"/>
                <a:cs typeface="ＭＳ Ｐゴシック" pitchFamily="-65" charset="-128"/>
              </a:defRPr>
            </a:lvl1pPr>
          </a:lstStyle>
          <a:p>
            <a:pPr>
              <a:defRPr/>
            </a:pPr>
            <a:fld id="{F83481C8-81DA-E348-9DA5-E12F8D5021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88" r:id="rId1"/>
    <p:sldLayoutId id="2147483878" r:id="rId2"/>
    <p:sldLayoutId id="2147483889" r:id="rId3"/>
    <p:sldLayoutId id="2147483890"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91" r:id="rId14"/>
  </p:sldLayoutIdLs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bldLst>
  </p:timing>
  <p:txStyles>
    <p:titleStyle>
      <a:lvl1pPr algn="l" rtl="0" eaLnBrk="0" fontAlgn="base" hangingPunct="0">
        <a:spcBef>
          <a:spcPct val="0"/>
        </a:spcBef>
        <a:spcAft>
          <a:spcPct val="0"/>
        </a:spcAft>
        <a:defRPr sz="2800">
          <a:solidFill>
            <a:schemeClr val="tx1"/>
          </a:solidFill>
          <a:latin typeface="+mj-lt"/>
          <a:ea typeface="ＭＳ Ｐゴシック" charset="-128"/>
          <a:cs typeface="ＭＳ Ｐゴシック" pitchFamily="-65" charset="-128"/>
        </a:defRPr>
      </a:lvl1pPr>
      <a:lvl2pPr algn="l" rtl="0" eaLnBrk="0" fontAlgn="base" hangingPunct="0">
        <a:spcBef>
          <a:spcPct val="0"/>
        </a:spcBef>
        <a:spcAft>
          <a:spcPct val="0"/>
        </a:spcAft>
        <a:defRPr sz="2800">
          <a:solidFill>
            <a:schemeClr val="tx1"/>
          </a:solidFill>
          <a:latin typeface="Eras Bold ITC" pitchFamily="34" charset="0"/>
          <a:ea typeface="ＭＳ Ｐゴシック" charset="-128"/>
          <a:cs typeface="ＭＳ Ｐゴシック" pitchFamily="-65" charset="-128"/>
        </a:defRPr>
      </a:lvl2pPr>
      <a:lvl3pPr algn="l" rtl="0" eaLnBrk="0" fontAlgn="base" hangingPunct="0">
        <a:spcBef>
          <a:spcPct val="0"/>
        </a:spcBef>
        <a:spcAft>
          <a:spcPct val="0"/>
        </a:spcAft>
        <a:defRPr sz="2800">
          <a:solidFill>
            <a:schemeClr val="tx1"/>
          </a:solidFill>
          <a:latin typeface="Eras Bold ITC" pitchFamily="34" charset="0"/>
          <a:ea typeface="ＭＳ Ｐゴシック" charset="-128"/>
          <a:cs typeface="ＭＳ Ｐゴシック" pitchFamily="-65" charset="-128"/>
        </a:defRPr>
      </a:lvl3pPr>
      <a:lvl4pPr algn="l" rtl="0" eaLnBrk="0" fontAlgn="base" hangingPunct="0">
        <a:spcBef>
          <a:spcPct val="0"/>
        </a:spcBef>
        <a:spcAft>
          <a:spcPct val="0"/>
        </a:spcAft>
        <a:defRPr sz="2800">
          <a:solidFill>
            <a:schemeClr val="tx1"/>
          </a:solidFill>
          <a:latin typeface="Eras Bold ITC" pitchFamily="34" charset="0"/>
          <a:ea typeface="ＭＳ Ｐゴシック" charset="-128"/>
          <a:cs typeface="ＭＳ Ｐゴシック" pitchFamily="-65" charset="-128"/>
        </a:defRPr>
      </a:lvl4pPr>
      <a:lvl5pPr algn="l" rtl="0" eaLnBrk="0" fontAlgn="base" hangingPunct="0">
        <a:spcBef>
          <a:spcPct val="0"/>
        </a:spcBef>
        <a:spcAft>
          <a:spcPct val="0"/>
        </a:spcAft>
        <a:defRPr sz="2800">
          <a:solidFill>
            <a:schemeClr val="tx1"/>
          </a:solidFill>
          <a:latin typeface="Eras Bold ITC" pitchFamily="34" charset="0"/>
          <a:ea typeface="ＭＳ Ｐゴシック" charset="-128"/>
          <a:cs typeface="ＭＳ Ｐゴシック" pitchFamily="-65" charset="-128"/>
        </a:defRPr>
      </a:lvl5pPr>
      <a:lvl6pPr marL="457200" algn="ctr" rtl="0" eaLnBrk="1" fontAlgn="base" hangingPunct="1">
        <a:spcBef>
          <a:spcPct val="0"/>
        </a:spcBef>
        <a:spcAft>
          <a:spcPct val="0"/>
        </a:spcAft>
        <a:defRPr sz="2800">
          <a:solidFill>
            <a:schemeClr val="tx1"/>
          </a:solidFill>
          <a:latin typeface="Eras Bold ITC" pitchFamily="34" charset="0"/>
        </a:defRPr>
      </a:lvl6pPr>
      <a:lvl7pPr marL="914400" algn="ctr" rtl="0" eaLnBrk="1" fontAlgn="base" hangingPunct="1">
        <a:spcBef>
          <a:spcPct val="0"/>
        </a:spcBef>
        <a:spcAft>
          <a:spcPct val="0"/>
        </a:spcAft>
        <a:defRPr sz="2800">
          <a:solidFill>
            <a:schemeClr val="tx1"/>
          </a:solidFill>
          <a:latin typeface="Eras Bold ITC" pitchFamily="34" charset="0"/>
        </a:defRPr>
      </a:lvl7pPr>
      <a:lvl8pPr marL="1371600" algn="ctr" rtl="0" eaLnBrk="1" fontAlgn="base" hangingPunct="1">
        <a:spcBef>
          <a:spcPct val="0"/>
        </a:spcBef>
        <a:spcAft>
          <a:spcPct val="0"/>
        </a:spcAft>
        <a:defRPr sz="2800">
          <a:solidFill>
            <a:schemeClr val="tx1"/>
          </a:solidFill>
          <a:latin typeface="Eras Bold ITC" pitchFamily="34" charset="0"/>
        </a:defRPr>
      </a:lvl8pPr>
      <a:lvl9pPr marL="1828800" algn="ctr" rtl="0" eaLnBrk="1" fontAlgn="base" hangingPunct="1">
        <a:spcBef>
          <a:spcPct val="0"/>
        </a:spcBef>
        <a:spcAft>
          <a:spcPct val="0"/>
        </a:spcAft>
        <a:defRPr sz="2800">
          <a:solidFill>
            <a:schemeClr val="tx1"/>
          </a:solidFill>
          <a:latin typeface="Eras Bold ITC"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pitchFamily="-65" charset="-128"/>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12.png"/><Relationship Id="rId1" Type="http://schemas.openxmlformats.org/officeDocument/2006/relationships/tags" Target="../tags/tag1.xml"/><Relationship Id="rId2"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13.png"/><Relationship Id="rId5" Type="http://schemas.openxmlformats.org/officeDocument/2006/relationships/image" Target="../media/image14.wmf"/><Relationship Id="rId1" Type="http://schemas.openxmlformats.org/officeDocument/2006/relationships/tags" Target="../tags/tag2.xml"/><Relationship Id="rId2"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2"/>
          </p:nvPr>
        </p:nvSpPr>
        <p:spPr>
          <a:noFill/>
        </p:spPr>
        <p:txBody>
          <a:bodyPr/>
          <a:lstStyle/>
          <a:p>
            <a:fld id="{8BA97F50-801B-5740-A6FF-92396CE5BCFC}" type="slidenum">
              <a:rPr lang="en-US">
                <a:latin typeface="Arial" pitchFamily="-84" charset="0"/>
                <a:ea typeface="ＭＳ Ｐゴシック" pitchFamily="-84" charset="-128"/>
                <a:cs typeface="ＭＳ Ｐゴシック" pitchFamily="-84" charset="-128"/>
              </a:rPr>
              <a:pPr/>
              <a:t>1</a:t>
            </a:fld>
            <a:endParaRPr lang="en-US">
              <a:latin typeface="Arial" pitchFamily="-84" charset="0"/>
              <a:ea typeface="ＭＳ Ｐゴシック" pitchFamily="-84" charset="-128"/>
              <a:cs typeface="ＭＳ Ｐゴシック" pitchFamily="-84" charset="-128"/>
            </a:endParaRPr>
          </a:p>
        </p:txBody>
      </p:sp>
      <p:sp>
        <p:nvSpPr>
          <p:cNvPr id="18437" name="TextBox 6"/>
          <p:cNvSpPr txBox="1">
            <a:spLocks noChangeArrowheads="1"/>
          </p:cNvSpPr>
          <p:nvPr/>
        </p:nvSpPr>
        <p:spPr bwMode="auto">
          <a:xfrm>
            <a:off x="2011363" y="4419600"/>
            <a:ext cx="3252787" cy="523875"/>
          </a:xfrm>
          <a:prstGeom prst="rect">
            <a:avLst/>
          </a:prstGeom>
          <a:noFill/>
          <a:ln w="9525">
            <a:noFill/>
            <a:miter lim="800000"/>
            <a:headEnd/>
            <a:tailEnd/>
          </a:ln>
        </p:spPr>
        <p:txBody>
          <a:bodyPr wrap="none">
            <a:prstTxWarp prst="textNoShape">
              <a:avLst/>
            </a:prstTxWarp>
            <a:spAutoFit/>
          </a:bodyPr>
          <a:lstStyle/>
          <a:p>
            <a:pPr algn="ctr"/>
            <a:r>
              <a:rPr lang="en-US" sz="2800">
                <a:latin typeface="Eras Demi ITC" pitchFamily="34" charset="0"/>
              </a:rPr>
              <a:t>Thinking Differently</a:t>
            </a:r>
          </a:p>
        </p:txBody>
      </p:sp>
      <p:pic>
        <p:nvPicPr>
          <p:cNvPr id="18436" name="Picture 8" descr="BYOD2.png"/>
          <p:cNvPicPr>
            <a:picLocks noChangeAspect="1"/>
          </p:cNvPicPr>
          <p:nvPr/>
        </p:nvPicPr>
        <p:blipFill>
          <a:blip r:embed="rId3"/>
          <a:srcRect/>
          <a:stretch>
            <a:fillRect/>
          </a:stretch>
        </p:blipFill>
        <p:spPr bwMode="auto">
          <a:xfrm rot="-310699">
            <a:off x="1219200" y="1219200"/>
            <a:ext cx="4127500" cy="4127500"/>
          </a:xfrm>
          <a:prstGeom prst="rect">
            <a:avLst/>
          </a:prstGeom>
          <a:noFill/>
          <a:ln w="9525">
            <a:noFill/>
            <a:miter lim="800000"/>
            <a:headEnd/>
            <a:tailEnd/>
          </a:ln>
        </p:spPr>
      </p:pic>
    </p:spTree>
  </p:cSld>
  <p:clrMapOvr>
    <a:masterClrMapping/>
  </p:clrMapOvr>
  <p:transition xmlns:p14="http://schemas.microsoft.com/office/powerpoint/2010/main" advTm="12000"/>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diamond(in)">
                                      <p:cBhvr>
                                        <p:cTn id="7" dur="20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en-US">
              <a:ea typeface="ＭＳ Ｐゴシック" pitchFamily="-84" charset="-128"/>
              <a:cs typeface="ＭＳ Ｐゴシック" pitchFamily="-84" charset="-128"/>
            </a:endParaRPr>
          </a:p>
        </p:txBody>
      </p:sp>
      <p:sp>
        <p:nvSpPr>
          <p:cNvPr id="4" name="Content Placeholder 2"/>
          <p:cNvSpPr>
            <a:spLocks noGrp="1"/>
          </p:cNvSpPr>
          <p:nvPr>
            <p:ph idx="1"/>
          </p:nvPr>
        </p:nvSpPr>
        <p:spPr/>
        <p:txBody>
          <a:bodyPr/>
          <a:lstStyle/>
          <a:p>
            <a:pPr eaLnBrk="1" hangingPunct="1">
              <a:buFont typeface="Wingdings 2" pitchFamily="-84" charset="2"/>
              <a:buNone/>
            </a:pPr>
            <a:endParaRPr lang="en-US" sz="2000" b="1" dirty="0">
              <a:ea typeface="ＭＳ Ｐゴシック" pitchFamily="-84" charset="-128"/>
              <a:cs typeface="ＭＳ Ｐゴシック" pitchFamily="-84" charset="-128"/>
            </a:endParaRPr>
          </a:p>
          <a:p>
            <a:pPr eaLnBrk="1" hangingPunct="1"/>
            <a:r>
              <a:rPr lang="en-US" sz="2000" b="1" dirty="0">
                <a:ea typeface="ＭＳ Ｐゴシック" pitchFamily="-84" charset="-128"/>
                <a:cs typeface="ＭＳ Ｐゴシック" pitchFamily="-84" charset="-128"/>
              </a:rPr>
              <a:t>Social-based learning </a:t>
            </a:r>
            <a:r>
              <a:rPr lang="en-US" sz="2000" dirty="0">
                <a:ea typeface="ＭＳ Ｐゴシック" pitchFamily="-84" charset="-128"/>
                <a:cs typeface="ＭＳ Ｐゴシック" pitchFamily="-84" charset="-128"/>
              </a:rPr>
              <a:t>– leverage emerging communications and collaboration tools to create and personalize networks of “experts”.</a:t>
            </a:r>
          </a:p>
          <a:p>
            <a:pPr eaLnBrk="1" hangingPunct="1"/>
            <a:r>
              <a:rPr lang="en-US" sz="2000" b="1" dirty="0">
                <a:ea typeface="ＭＳ Ｐゴシック" pitchFamily="-84" charset="-128"/>
                <a:cs typeface="ＭＳ Ｐゴシック" pitchFamily="-84" charset="-128"/>
              </a:rPr>
              <a:t>Un-tethered learning </a:t>
            </a:r>
            <a:r>
              <a:rPr lang="en-US" sz="2000" dirty="0">
                <a:ea typeface="ＭＳ Ｐゴシック" pitchFamily="-84" charset="-128"/>
                <a:cs typeface="ＭＳ Ｐゴシック" pitchFamily="-84" charset="-128"/>
              </a:rPr>
              <a:t>– envision technology-enabled learning experiences that transcend the classroom walls and are not limited by resource constraints, traditional funding streams, geography, community assets or even teacher knowledge or skills.</a:t>
            </a:r>
          </a:p>
          <a:p>
            <a:pPr eaLnBrk="1" hangingPunct="1"/>
            <a:r>
              <a:rPr lang="en-US" sz="2000" b="1" dirty="0">
                <a:ea typeface="ＭＳ Ｐゴシック" pitchFamily="-84" charset="-128"/>
                <a:cs typeface="ＭＳ Ｐゴシック" pitchFamily="-84" charset="-128"/>
              </a:rPr>
              <a:t>Digitally-rich learning </a:t>
            </a:r>
            <a:r>
              <a:rPr lang="en-US" sz="2000" dirty="0">
                <a:ea typeface="ＭＳ Ｐゴシック" pitchFamily="-84" charset="-128"/>
                <a:cs typeface="ＭＳ Ｐゴシック" pitchFamily="-84" charset="-128"/>
              </a:rPr>
              <a:t>– relevancy-based digital tools, content and resources as a key to driving learning productivity. </a:t>
            </a:r>
          </a:p>
          <a:p>
            <a:pPr eaLnBrk="1" hangingPunct="1">
              <a:buFont typeface="Wingdings 2" pitchFamily="-84" charset="2"/>
              <a:buNone/>
            </a:pPr>
            <a:endParaRPr lang="en-US" sz="2000" dirty="0">
              <a:ea typeface="ＭＳ Ｐゴシック" pitchFamily="-84" charset="-128"/>
              <a:cs typeface="ＭＳ Ｐゴシック" pitchFamily="-84" charset="-128"/>
            </a:endParaRPr>
          </a:p>
        </p:txBody>
      </p:sp>
      <p:sp>
        <p:nvSpPr>
          <p:cNvPr id="5" name="Title 1"/>
          <p:cNvSpPr txBox="1">
            <a:spLocks/>
          </p:cNvSpPr>
          <p:nvPr/>
        </p:nvSpPr>
        <p:spPr bwMode="auto">
          <a:xfrm>
            <a:off x="1447800" y="6477000"/>
            <a:ext cx="5410200" cy="304800"/>
          </a:xfrm>
          <a:prstGeom prst="rect">
            <a:avLst/>
          </a:prstGeom>
          <a:noFill/>
          <a:ln w="9525">
            <a:noFill/>
            <a:miter lim="800000"/>
            <a:headEnd/>
            <a:tailEnd/>
          </a:ln>
        </p:spPr>
        <p:txBody>
          <a:bodyPr anchor="ctr">
            <a:prstTxWarp prst="textNoShape">
              <a:avLst/>
            </a:prstTxWarp>
          </a:bodyPr>
          <a:lstStyle/>
          <a:p>
            <a:pPr marL="514350" indent="-514350" algn="r"/>
            <a:r>
              <a:rPr lang="en-US" sz="1200" i="1" dirty="0" err="1">
                <a:latin typeface="Eras Bold ITC" pitchFamily="34" charset="0"/>
              </a:rPr>
              <a:t>NetDay</a:t>
            </a:r>
            <a:r>
              <a:rPr lang="en-US" sz="1200" i="1" dirty="0">
                <a:latin typeface="Eras Bold ITC" pitchFamily="34" charset="0"/>
              </a:rPr>
              <a:t> Speak Up 2009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447800" y="6477000"/>
            <a:ext cx="5410200" cy="304800"/>
          </a:xfrm>
        </p:spPr>
        <p:txBody>
          <a:bodyPr/>
          <a:lstStyle/>
          <a:p>
            <a:pPr marL="514350" indent="-514350" algn="r" eaLnBrk="1" hangingPunct="1"/>
            <a:r>
              <a:rPr lang="en-US" sz="1200" i="1" dirty="0" err="1">
                <a:ea typeface="ＭＳ Ｐゴシック" pitchFamily="-84" charset="-128"/>
                <a:cs typeface="ＭＳ Ｐゴシック" pitchFamily="-84" charset="-128"/>
              </a:rPr>
              <a:t>NetDay</a:t>
            </a:r>
            <a:r>
              <a:rPr lang="en-US" sz="1200" i="1" dirty="0">
                <a:ea typeface="ＭＳ Ｐゴシック" pitchFamily="-84" charset="-128"/>
                <a:cs typeface="ＭＳ Ｐゴシック" pitchFamily="-84" charset="-128"/>
              </a:rPr>
              <a:t> Speak Up </a:t>
            </a:r>
            <a:r>
              <a:rPr lang="en-US" sz="1200" i="1" dirty="0" smtClean="0">
                <a:ea typeface="ＭＳ Ｐゴシック" pitchFamily="-84" charset="-128"/>
                <a:cs typeface="ＭＳ Ｐゴシック" pitchFamily="-84" charset="-128"/>
              </a:rPr>
              <a:t>2011</a:t>
            </a:r>
            <a:endParaRPr lang="en-US" sz="1200" i="1" dirty="0">
              <a:ea typeface="ＭＳ Ｐゴシック" pitchFamily="-84" charset="-128"/>
              <a:cs typeface="ＭＳ Ｐゴシック" pitchFamily="-84" charset="-128"/>
            </a:endParaRPr>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4"/>
          <a:stretch>
            <a:fillRect/>
          </a:stretch>
        </p:blipFill>
        <p:spPr>
          <a:xfrm>
            <a:off x="990600" y="1219200"/>
            <a:ext cx="5092700" cy="3454400"/>
          </a:xfrm>
          <a:prstGeom prst="rect">
            <a:avLst/>
          </a:prstGeom>
        </p:spPr>
      </p:pic>
    </p:spTree>
    <p:custDataLst>
      <p:tags r:id="rId1"/>
    </p:custDataLst>
  </p:cSld>
  <p:clrMapOvr>
    <a:masterClrMapping/>
  </p:clrMapOvr>
  <p:transition xmlns:p14="http://schemas.microsoft.com/office/powerpoint/2010/main" advTm="4100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81000" y="152400"/>
            <a:ext cx="6324600" cy="914400"/>
          </a:xfrm>
        </p:spPr>
        <p:txBody>
          <a:bodyPr/>
          <a:lstStyle/>
          <a:p>
            <a:pPr marL="514350" indent="-514350" algn="ctr" eaLnBrk="1" hangingPunct="1"/>
            <a:r>
              <a:rPr lang="en-US" dirty="0" smtClean="0">
                <a:ea typeface="ＭＳ Ｐゴシック" pitchFamily="-84" charset="-128"/>
                <a:cs typeface="ＭＳ Ｐゴシック" pitchFamily="-84" charset="-128"/>
              </a:rPr>
              <a:t>Challenges</a:t>
            </a:r>
            <a:endParaRPr lang="en-US" dirty="0">
              <a:ea typeface="ＭＳ Ｐゴシック" pitchFamily="-84" charset="-128"/>
              <a:cs typeface="ＭＳ Ｐゴシック" pitchFamily="-84" charset="-128"/>
            </a:endParaRPr>
          </a:p>
        </p:txBody>
      </p:sp>
      <p:sp>
        <p:nvSpPr>
          <p:cNvPr id="5" name="Content Placeholder 4"/>
          <p:cNvSpPr>
            <a:spLocks noGrp="1"/>
          </p:cNvSpPr>
          <p:nvPr>
            <p:ph idx="1"/>
          </p:nvPr>
        </p:nvSpPr>
        <p:spPr/>
        <p:txBody>
          <a:bodyPr/>
          <a:lstStyle/>
          <a:p>
            <a:r>
              <a:rPr lang="en-US" dirty="0" smtClean="0"/>
              <a:t>Changing/updating school policies</a:t>
            </a:r>
          </a:p>
          <a:p>
            <a:r>
              <a:rPr lang="en-US" dirty="0" smtClean="0"/>
              <a:t>Network capabilities</a:t>
            </a:r>
            <a:endParaRPr lang="en-US" dirty="0"/>
          </a:p>
        </p:txBody>
      </p:sp>
      <p:grpSp>
        <p:nvGrpSpPr>
          <p:cNvPr id="6" name="Group 7"/>
          <p:cNvGrpSpPr>
            <a:grpSpLocks/>
          </p:cNvGrpSpPr>
          <p:nvPr/>
        </p:nvGrpSpPr>
        <p:grpSpPr bwMode="auto">
          <a:xfrm>
            <a:off x="2209800" y="3505200"/>
            <a:ext cx="2743200" cy="2471738"/>
            <a:chOff x="3862121" y="4038600"/>
            <a:chExt cx="1776679" cy="1785823"/>
          </a:xfrm>
        </p:grpSpPr>
        <p:pic>
          <p:nvPicPr>
            <p:cNvPr id="7" name="Picture 7" descr="http://billmill.org/static/refresh-canvas/presentation/pix/iphone_home.gif"/>
            <p:cNvPicPr>
              <a:picLocks noChangeAspect="1" noChangeArrowheads="1"/>
            </p:cNvPicPr>
            <p:nvPr/>
          </p:nvPicPr>
          <p:blipFill>
            <a:blip r:embed="rId4"/>
            <a:srcRect/>
            <a:stretch>
              <a:fillRect/>
            </a:stretch>
          </p:blipFill>
          <p:spPr bwMode="auto">
            <a:xfrm>
              <a:off x="4269509" y="4191000"/>
              <a:ext cx="917864" cy="1514475"/>
            </a:xfrm>
            <a:prstGeom prst="rect">
              <a:avLst/>
            </a:prstGeom>
            <a:noFill/>
            <a:ln w="9525">
              <a:noFill/>
              <a:miter lim="800000"/>
              <a:headEnd/>
              <a:tailEnd/>
            </a:ln>
          </p:spPr>
        </p:pic>
        <p:pic>
          <p:nvPicPr>
            <p:cNvPr id="8" name="Picture 5" descr="C:\Documents and Settings\lcoleman\Local Settings\Temporary Internet Files\Content.IE5\V556FT9T\MCj03036750000[1].wmf"/>
            <p:cNvPicPr>
              <a:picLocks noChangeAspect="1" noChangeArrowheads="1"/>
            </p:cNvPicPr>
            <p:nvPr/>
          </p:nvPicPr>
          <p:blipFill>
            <a:blip r:embed="rId5"/>
            <a:srcRect/>
            <a:stretch>
              <a:fillRect/>
            </a:stretch>
          </p:blipFill>
          <p:spPr bwMode="auto">
            <a:xfrm>
              <a:off x="3862121" y="4038600"/>
              <a:ext cx="1776679" cy="1785823"/>
            </a:xfrm>
            <a:prstGeom prst="rect">
              <a:avLst/>
            </a:prstGeom>
            <a:noFill/>
            <a:ln w="9525">
              <a:noFill/>
              <a:miter lim="800000"/>
              <a:headEnd/>
              <a:tailEnd/>
            </a:ln>
          </p:spPr>
        </p:pic>
      </p:grpSp>
    </p:spTree>
    <p:custDataLst>
      <p:tags r:id="rId1"/>
    </p:custDataLst>
  </p:cSld>
  <p:clrMapOvr>
    <a:masterClrMapping/>
  </p:clrMapOvr>
  <p:transition xmlns:p14="http://schemas.microsoft.com/office/powerpoint/2010/main" advTm="41000"/>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 calcmode="lin" valueType="num">
                                      <p:cBhvr>
                                        <p:cTn id="9" dur="2000" fill="hold"/>
                                        <p:tgtEl>
                                          <p:spTgt spid="6"/>
                                        </p:tgtEl>
                                        <p:attrNameLst>
                                          <p:attrName>style.rotation</p:attrName>
                                        </p:attrNameLst>
                                      </p:cBhvr>
                                      <p:tavLst>
                                        <p:tav tm="0">
                                          <p:val>
                                            <p:fltVal val="90"/>
                                          </p:val>
                                        </p:tav>
                                        <p:tav tm="100000">
                                          <p:val>
                                            <p:fltVal val="0"/>
                                          </p:val>
                                        </p:tav>
                                      </p:tavLst>
                                    </p:anim>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381000" y="1219200"/>
            <a:ext cx="6324600" cy="4419600"/>
          </a:xfrm>
        </p:spPr>
        <p:txBody>
          <a:bodyPr/>
          <a:lstStyle/>
          <a:p>
            <a:pPr eaLnBrk="1" hangingPunct="1">
              <a:buFontTx/>
              <a:buNone/>
            </a:pPr>
            <a:r>
              <a:rPr lang="en-US" dirty="0" smtClean="0">
                <a:ea typeface="ＭＳ Ｐゴシック" pitchFamily="-84" charset="-128"/>
                <a:cs typeface="ＭＳ Ｐゴシック" pitchFamily="-84" charset="-128"/>
              </a:rPr>
              <a:t> </a:t>
            </a:r>
          </a:p>
          <a:p>
            <a:pPr lvl="1" algn="ctr" eaLnBrk="1" hangingPunct="1">
              <a:buNone/>
            </a:pPr>
            <a:r>
              <a:rPr lang="en-US" sz="3200" dirty="0" smtClean="0"/>
              <a:t>Let’s not look at technology as what it replaces </a:t>
            </a:r>
          </a:p>
          <a:p>
            <a:pPr lvl="1" algn="ctr" eaLnBrk="1" hangingPunct="1">
              <a:buNone/>
            </a:pPr>
            <a:r>
              <a:rPr lang="en-US" sz="4400" b="1" dirty="0" smtClean="0">
                <a:solidFill>
                  <a:srgbClr val="FF0000"/>
                </a:solidFill>
              </a:rPr>
              <a:t>BUT</a:t>
            </a:r>
          </a:p>
          <a:p>
            <a:pPr lvl="1" algn="ctr" eaLnBrk="1" hangingPunct="1">
              <a:buNone/>
            </a:pPr>
            <a:r>
              <a:rPr lang="en-US" sz="3200" dirty="0" smtClean="0">
                <a:solidFill>
                  <a:srgbClr val="000000"/>
                </a:solidFill>
              </a:rPr>
              <a:t>What it enables!</a:t>
            </a:r>
            <a:endParaRPr lang="en-US" sz="3200"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 Decision Process</a:t>
            </a:r>
            <a:endParaRPr lang="en-US" dirty="0"/>
          </a:p>
        </p:txBody>
      </p:sp>
      <p:sp>
        <p:nvSpPr>
          <p:cNvPr id="20482" name="Content Placeholder 2"/>
          <p:cNvSpPr>
            <a:spLocks noGrp="1"/>
          </p:cNvSpPr>
          <p:nvPr>
            <p:ph idx="1"/>
          </p:nvPr>
        </p:nvSpPr>
        <p:spPr/>
        <p:txBody>
          <a:bodyPr/>
          <a:lstStyle/>
          <a:p>
            <a:r>
              <a:rPr lang="en-US" b="1" dirty="0" smtClean="0">
                <a:solidFill>
                  <a:srgbClr val="FF8000"/>
                </a:solidFill>
                <a:ea typeface="ＭＳ Ｐゴシック" pitchFamily="-84" charset="-128"/>
                <a:cs typeface="ＭＳ Ｐゴシック" pitchFamily="-84" charset="-128"/>
              </a:rPr>
              <a:t>Knowledge Stage</a:t>
            </a:r>
            <a:endParaRPr lang="en-US" dirty="0" smtClean="0">
              <a:ea typeface="ＭＳ Ｐゴシック" pitchFamily="-84" charset="-128"/>
              <a:cs typeface="ＭＳ Ｐゴシック" pitchFamily="-84" charset="-128"/>
            </a:endParaRPr>
          </a:p>
          <a:p>
            <a:r>
              <a:rPr lang="en-US" b="1" dirty="0" smtClean="0">
                <a:solidFill>
                  <a:srgbClr val="FF8000"/>
                </a:solidFill>
                <a:ea typeface="ＭＳ Ｐゴシック" pitchFamily="-84" charset="-128"/>
                <a:cs typeface="ＭＳ Ｐゴシック" pitchFamily="-84" charset="-128"/>
              </a:rPr>
              <a:t>Persuasion Stage</a:t>
            </a:r>
            <a:endParaRPr lang="en-US" dirty="0" smtClean="0">
              <a:ea typeface="ＭＳ Ｐゴシック" pitchFamily="-84" charset="-128"/>
              <a:cs typeface="ＭＳ Ｐゴシック" pitchFamily="-84" charset="-128"/>
            </a:endParaRPr>
          </a:p>
          <a:p>
            <a:r>
              <a:rPr lang="en-US" b="1" dirty="0" smtClean="0">
                <a:solidFill>
                  <a:srgbClr val="FF8000"/>
                </a:solidFill>
                <a:ea typeface="ＭＳ Ｐゴシック" pitchFamily="-84" charset="-128"/>
                <a:cs typeface="ＭＳ Ｐゴシック" pitchFamily="-84" charset="-128"/>
              </a:rPr>
              <a:t>Decision Stage</a:t>
            </a:r>
          </a:p>
          <a:p>
            <a:r>
              <a:rPr lang="en-US" b="1" dirty="0" smtClean="0">
                <a:solidFill>
                  <a:srgbClr val="FF8000"/>
                </a:solidFill>
                <a:ea typeface="ＭＳ Ｐゴシック" pitchFamily="-84" charset="-128"/>
                <a:cs typeface="ＭＳ Ｐゴシック" pitchFamily="-84" charset="-128"/>
              </a:rPr>
              <a:t>Implementation Stage</a:t>
            </a:r>
          </a:p>
          <a:p>
            <a:r>
              <a:rPr lang="en-US" b="1" dirty="0" smtClean="0">
                <a:solidFill>
                  <a:srgbClr val="FF8000"/>
                </a:solidFill>
                <a:ea typeface="ＭＳ Ｐゴシック" pitchFamily="-84" charset="-128"/>
                <a:cs typeface="ＭＳ Ｐゴシック" pitchFamily="-84" charset="-128"/>
              </a:rPr>
              <a:t>Confirmation Stage</a:t>
            </a:r>
            <a:endParaRPr lang="en-US" dirty="0" smtClean="0">
              <a:ea typeface="ＭＳ Ｐゴシック" pitchFamily="-84" charset="-128"/>
              <a:cs typeface="ＭＳ Ｐゴシック" pitchFamily="-84" charset="-128"/>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324600" cy="914400"/>
          </a:xfrm>
        </p:spPr>
        <p:txBody>
          <a:bodyPr/>
          <a:lstStyle/>
          <a:p>
            <a:r>
              <a:rPr lang="en-US" dirty="0" smtClean="0"/>
              <a:t>Knowledge Stage</a:t>
            </a:r>
            <a:endParaRPr lang="en-US" dirty="0"/>
          </a:p>
        </p:txBody>
      </p:sp>
      <p:sp>
        <p:nvSpPr>
          <p:cNvPr id="3" name="Content Placeholder 2"/>
          <p:cNvSpPr>
            <a:spLocks noGrp="1"/>
          </p:cNvSpPr>
          <p:nvPr>
            <p:ph idx="1"/>
          </p:nvPr>
        </p:nvSpPr>
        <p:spPr>
          <a:xfrm>
            <a:off x="457200" y="1676400"/>
            <a:ext cx="3962400" cy="4419600"/>
          </a:xfrm>
        </p:spPr>
        <p:txBody>
          <a:bodyPr/>
          <a:lstStyle/>
          <a:p>
            <a:r>
              <a:rPr lang="en-US" dirty="0" smtClean="0"/>
              <a:t>One-to-One Computing</a:t>
            </a:r>
          </a:p>
          <a:p>
            <a:r>
              <a:rPr lang="en-US" dirty="0" smtClean="0"/>
              <a:t>Budget constraints</a:t>
            </a:r>
          </a:p>
          <a:p>
            <a:r>
              <a:rPr lang="en-US" dirty="0" smtClean="0"/>
              <a:t>Ensuring our students possess 21</a:t>
            </a:r>
            <a:r>
              <a:rPr lang="en-US" baseline="30000" dirty="0" smtClean="0"/>
              <a:t>st</a:t>
            </a:r>
            <a:r>
              <a:rPr lang="en-US" dirty="0" smtClean="0"/>
              <a:t> century skills</a:t>
            </a:r>
            <a:endParaRPr lang="en-US" dirty="0"/>
          </a:p>
        </p:txBody>
      </p:sp>
      <p:pic>
        <p:nvPicPr>
          <p:cNvPr id="4" name="Picture 3"/>
          <p:cNvPicPr>
            <a:picLocks noChangeAspect="1"/>
          </p:cNvPicPr>
          <p:nvPr/>
        </p:nvPicPr>
        <p:blipFill>
          <a:blip r:embed="rId3"/>
          <a:stretch>
            <a:fillRect/>
          </a:stretch>
        </p:blipFill>
        <p:spPr>
          <a:xfrm>
            <a:off x="4343400" y="1524000"/>
            <a:ext cx="2365541" cy="168910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pic>
        <p:nvPicPr>
          <p:cNvPr id="5" name="Picture 4"/>
          <p:cNvPicPr>
            <a:picLocks noChangeAspect="1"/>
          </p:cNvPicPr>
          <p:nvPr/>
        </p:nvPicPr>
        <p:blipFill>
          <a:blip r:embed="rId4"/>
          <a:stretch>
            <a:fillRect/>
          </a:stretch>
        </p:blipFill>
        <p:spPr>
          <a:xfrm>
            <a:off x="2438400" y="4191000"/>
            <a:ext cx="2590800" cy="2590800"/>
          </a:xfrm>
          <a:prstGeom prst="rect">
            <a:avLst/>
          </a:prstGeom>
          <a:ln>
            <a:noFill/>
          </a:ln>
          <a:effectLst>
            <a:softEdge rad="4318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609600" y="1066800"/>
            <a:ext cx="6324600" cy="4038600"/>
          </a:xfrm>
        </p:spPr>
        <p:txBody>
          <a:bodyPr/>
          <a:lstStyle/>
          <a:p>
            <a:pPr eaLnBrk="1" hangingPunct="1">
              <a:buFontTx/>
              <a:buNone/>
            </a:pPr>
            <a:endParaRPr lang="en-US" dirty="0">
              <a:ea typeface="ＭＳ Ｐゴシック" pitchFamily="-84" charset="-128"/>
              <a:cs typeface="ＭＳ Ｐゴシック" pitchFamily="-84" charset="-128"/>
            </a:endParaRPr>
          </a:p>
        </p:txBody>
      </p:sp>
      <p:sp>
        <p:nvSpPr>
          <p:cNvPr id="4" name="Title 3"/>
          <p:cNvSpPr>
            <a:spLocks noGrp="1"/>
          </p:cNvSpPr>
          <p:nvPr>
            <p:ph type="title"/>
          </p:nvPr>
        </p:nvSpPr>
        <p:spPr/>
        <p:txBody>
          <a:bodyPr/>
          <a:lstStyle/>
          <a:p>
            <a:endParaRPr lang="en-US"/>
          </a:p>
        </p:txBody>
      </p:sp>
      <p:pic>
        <p:nvPicPr>
          <p:cNvPr id="5" name="Picture 5" descr="C:\Documents and Settings\lcoleman\Local Settings\Temporary Internet Files\Content.IE5\GSSUFWJA\MPj04386200000[1].jpg"/>
          <p:cNvPicPr>
            <a:picLocks noChangeAspect="1" noChangeArrowheads="1"/>
          </p:cNvPicPr>
          <p:nvPr/>
        </p:nvPicPr>
        <p:blipFill>
          <a:blip r:embed="rId3"/>
          <a:srcRect/>
          <a:stretch>
            <a:fillRect/>
          </a:stretch>
        </p:blipFill>
        <p:spPr bwMode="auto">
          <a:xfrm>
            <a:off x="304800" y="914400"/>
            <a:ext cx="6749781" cy="448151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14400" y="304800"/>
            <a:ext cx="5715000" cy="4991100"/>
            <a:chOff x="1066800" y="800100"/>
            <a:chExt cx="5257800" cy="5257800"/>
          </a:xfrm>
        </p:grpSpPr>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ackgroundRemoval t="16308" b="83385" l="0" r="100000"/>
                      </a14:imgEffect>
                    </a14:imgLayer>
                  </a14:imgProps>
                </a:ext>
              </a:extLst>
            </a:blip>
            <a:stretch>
              <a:fillRect/>
            </a:stretch>
          </p:blipFill>
          <p:spPr>
            <a:xfrm>
              <a:off x="1066800" y="800100"/>
              <a:ext cx="5257800" cy="5257800"/>
            </a:xfrm>
            <a:prstGeom prst="rect">
              <a:avLst/>
            </a:prstGeom>
          </p:spPr>
        </p:pic>
        <p:grpSp>
          <p:nvGrpSpPr>
            <p:cNvPr id="13" name="Group 12"/>
            <p:cNvGrpSpPr/>
            <p:nvPr/>
          </p:nvGrpSpPr>
          <p:grpSpPr>
            <a:xfrm>
              <a:off x="2971800" y="2743200"/>
              <a:ext cx="990600" cy="838200"/>
              <a:chOff x="2971800" y="2743200"/>
              <a:chExt cx="990600" cy="838200"/>
            </a:xfrm>
          </p:grpSpPr>
          <p:sp>
            <p:nvSpPr>
              <p:cNvPr id="6" name="Oval Callout 5"/>
              <p:cNvSpPr/>
              <p:nvPr/>
            </p:nvSpPr>
            <p:spPr>
              <a:xfrm>
                <a:off x="2971800" y="2743200"/>
                <a:ext cx="990600" cy="838200"/>
              </a:xfrm>
              <a:prstGeom prst="wedgeEllipse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 name="TextBox 6"/>
              <p:cNvSpPr txBox="1"/>
              <p:nvPr/>
            </p:nvSpPr>
            <p:spPr>
              <a:xfrm>
                <a:off x="2971800" y="2797314"/>
                <a:ext cx="990600" cy="707886"/>
              </a:xfrm>
              <a:prstGeom prst="rect">
                <a:avLst/>
              </a:prstGeom>
              <a:noFill/>
            </p:spPr>
            <p:txBody>
              <a:bodyPr wrap="square" rtlCol="0">
                <a:spAutoFit/>
              </a:bodyPr>
              <a:lstStyle/>
              <a:p>
                <a:pPr algn="ctr"/>
                <a:r>
                  <a:rPr lang="en-US" sz="900" dirty="0" smtClean="0"/>
                  <a:t>Have you joined our </a:t>
                </a:r>
                <a:r>
                  <a:rPr lang="en-US" sz="900" dirty="0" err="1" smtClean="0"/>
                  <a:t>Facebook</a:t>
                </a:r>
                <a:r>
                  <a:rPr lang="en-US" sz="900" dirty="0" smtClean="0"/>
                  <a:t> group?</a:t>
                </a:r>
                <a:endParaRPr lang="en-US" sz="900" dirty="0"/>
              </a:p>
            </p:txBody>
          </p:sp>
        </p:grpSp>
        <p:grpSp>
          <p:nvGrpSpPr>
            <p:cNvPr id="14" name="Group 13"/>
            <p:cNvGrpSpPr/>
            <p:nvPr/>
          </p:nvGrpSpPr>
          <p:grpSpPr>
            <a:xfrm>
              <a:off x="1371600" y="1600200"/>
              <a:ext cx="990600" cy="838200"/>
              <a:chOff x="1371600" y="1600200"/>
              <a:chExt cx="990600" cy="838200"/>
            </a:xfrm>
          </p:grpSpPr>
          <p:sp>
            <p:nvSpPr>
              <p:cNvPr id="9" name="Oval Callout 8"/>
              <p:cNvSpPr/>
              <p:nvPr/>
            </p:nvSpPr>
            <p:spPr>
              <a:xfrm>
                <a:off x="1371600" y="1600200"/>
                <a:ext cx="990600" cy="838200"/>
              </a:xfrm>
              <a:prstGeom prst="wedgeEllipse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 name="TextBox 7"/>
              <p:cNvSpPr txBox="1"/>
              <p:nvPr/>
            </p:nvSpPr>
            <p:spPr>
              <a:xfrm>
                <a:off x="1371600" y="1676400"/>
                <a:ext cx="990600" cy="707886"/>
              </a:xfrm>
              <a:prstGeom prst="rect">
                <a:avLst/>
              </a:prstGeom>
              <a:noFill/>
            </p:spPr>
            <p:txBody>
              <a:bodyPr wrap="square" rtlCol="0">
                <a:spAutoFit/>
              </a:bodyPr>
              <a:lstStyle/>
              <a:p>
                <a:pPr algn="ctr"/>
                <a:r>
                  <a:rPr lang="en-US" sz="900" dirty="0" smtClean="0"/>
                  <a:t>I’m </a:t>
                </a:r>
                <a:r>
                  <a:rPr lang="en-US" sz="900" dirty="0" err="1" smtClean="0"/>
                  <a:t>soooo</a:t>
                </a:r>
                <a:r>
                  <a:rPr lang="en-US" sz="900" dirty="0" smtClean="0"/>
                  <a:t> glad someone tweeted that question!</a:t>
                </a:r>
                <a:endParaRPr lang="en-US" sz="900" dirty="0"/>
              </a:p>
            </p:txBody>
          </p:sp>
        </p:grpSp>
        <p:grpSp>
          <p:nvGrpSpPr>
            <p:cNvPr id="12" name="Group 11"/>
            <p:cNvGrpSpPr/>
            <p:nvPr/>
          </p:nvGrpSpPr>
          <p:grpSpPr>
            <a:xfrm>
              <a:off x="4076700" y="1828800"/>
              <a:ext cx="990600" cy="838200"/>
              <a:chOff x="4076700" y="1828800"/>
              <a:chExt cx="990600" cy="838200"/>
            </a:xfrm>
          </p:grpSpPr>
          <p:sp>
            <p:nvSpPr>
              <p:cNvPr id="10" name="Oval Callout 9"/>
              <p:cNvSpPr/>
              <p:nvPr/>
            </p:nvSpPr>
            <p:spPr>
              <a:xfrm>
                <a:off x="4076700" y="1828800"/>
                <a:ext cx="990600" cy="838200"/>
              </a:xfrm>
              <a:prstGeom prst="wedgeEllipseCallout">
                <a:avLst>
                  <a:gd name="adj1" fmla="val 15064"/>
                  <a:gd name="adj2" fmla="val 6351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1" name="TextBox 10"/>
              <p:cNvSpPr txBox="1"/>
              <p:nvPr/>
            </p:nvSpPr>
            <p:spPr>
              <a:xfrm>
                <a:off x="4076700" y="1905000"/>
                <a:ext cx="990600" cy="707886"/>
              </a:xfrm>
              <a:prstGeom prst="rect">
                <a:avLst/>
              </a:prstGeom>
              <a:noFill/>
            </p:spPr>
            <p:txBody>
              <a:bodyPr wrap="square" rtlCol="0">
                <a:spAutoFit/>
              </a:bodyPr>
              <a:lstStyle/>
              <a:p>
                <a:pPr algn="ctr"/>
                <a:r>
                  <a:rPr lang="en-US" sz="900" dirty="0" smtClean="0"/>
                  <a:t>Hey Ms. Coleman just posted our grades</a:t>
                </a:r>
                <a:r>
                  <a:rPr lang="en-US" sz="1000" dirty="0" smtClean="0"/>
                  <a:t>.</a:t>
                </a:r>
                <a:endParaRPr lang="en-US" sz="1000" dirty="0"/>
              </a:p>
            </p:txBody>
          </p:sp>
        </p:grpSp>
      </p:grpSp>
      <p:sp>
        <p:nvSpPr>
          <p:cNvPr id="15" name="Content Placeholder 2"/>
          <p:cNvSpPr>
            <a:spLocks noGrp="1"/>
          </p:cNvSpPr>
          <p:nvPr>
            <p:ph idx="1"/>
          </p:nvPr>
        </p:nvSpPr>
        <p:spPr>
          <a:xfrm>
            <a:off x="990600" y="4800599"/>
            <a:ext cx="5486400" cy="2078995"/>
          </a:xfrm>
        </p:spPr>
        <p:txBody>
          <a:bodyPr/>
          <a:lstStyle/>
          <a:p>
            <a:r>
              <a:rPr lang="en-US" dirty="0" smtClean="0"/>
              <a:t>1 out of 10 9</a:t>
            </a:r>
            <a:r>
              <a:rPr lang="en-US" baseline="30000" dirty="0" smtClean="0"/>
              <a:t>th</a:t>
            </a:r>
            <a:r>
              <a:rPr lang="en-US" dirty="0" smtClean="0"/>
              <a:t>-12</a:t>
            </a:r>
            <a:r>
              <a:rPr lang="en-US" baseline="30000" dirty="0" smtClean="0"/>
              <a:t>th</a:t>
            </a:r>
            <a:r>
              <a:rPr lang="en-US" dirty="0" smtClean="0"/>
              <a:t> graders tweet about academics</a:t>
            </a:r>
            <a:endParaRPr lang="en-US" dirty="0" smtClean="0"/>
          </a:p>
          <a:p>
            <a:r>
              <a:rPr lang="en-US" dirty="0" smtClean="0"/>
              <a:t>46% of high school students use </a:t>
            </a:r>
            <a:r>
              <a:rPr lang="en-US" dirty="0" err="1" smtClean="0"/>
              <a:t>facebook</a:t>
            </a:r>
            <a:r>
              <a:rPr lang="en-US" dirty="0" smtClean="0"/>
              <a:t> for collaboration</a:t>
            </a:r>
          </a:p>
          <a:p>
            <a:pPr marL="0" indent="0" algn="r">
              <a:buNone/>
            </a:pPr>
            <a:endParaRPr lang="en-US" sz="1000" i="1" dirty="0" smtClean="0"/>
          </a:p>
          <a:p>
            <a:pPr marL="0" indent="0" algn="r">
              <a:buNone/>
            </a:pPr>
            <a:r>
              <a:rPr lang="en-US" sz="1000" i="1" dirty="0" smtClean="0"/>
              <a:t>Project Tomorrow , 2011</a:t>
            </a:r>
            <a:endParaRPr lang="en-US" sz="1000" i="1" dirty="0" smtClean="0"/>
          </a:p>
        </p:txBody>
      </p:sp>
      <p:sp>
        <p:nvSpPr>
          <p:cNvPr id="16" name="Title 1"/>
          <p:cNvSpPr>
            <a:spLocks noGrp="1"/>
          </p:cNvSpPr>
          <p:nvPr>
            <p:ph type="title"/>
          </p:nvPr>
        </p:nvSpPr>
        <p:spPr>
          <a:xfrm>
            <a:off x="457200" y="76200"/>
            <a:ext cx="6324600" cy="914400"/>
          </a:xfrm>
        </p:spPr>
        <p:txBody>
          <a:bodyPr/>
          <a:lstStyle/>
          <a:p>
            <a:r>
              <a:rPr lang="en-US" dirty="0" smtClean="0"/>
              <a:t>Persuasion Stage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p:nvPr>
        </p:nvSpPr>
        <p:spPr>
          <a:xfrm>
            <a:off x="457200" y="457200"/>
            <a:ext cx="6324600" cy="914400"/>
          </a:xfrm>
        </p:spPr>
        <p:txBody>
          <a:bodyPr/>
          <a:lstStyle/>
          <a:p>
            <a:endParaRPr lang="en-US">
              <a:ea typeface="ＭＳ Ｐゴシック" pitchFamily="-84" charset="-128"/>
              <a:cs typeface="ＭＳ Ｐゴシック" pitchFamily="-84" charset="-128"/>
            </a:endParaRPr>
          </a:p>
        </p:txBody>
      </p:sp>
      <p:sp>
        <p:nvSpPr>
          <p:cNvPr id="4" name="Title 1"/>
          <p:cNvSpPr txBox="1">
            <a:spLocks/>
          </p:cNvSpPr>
          <p:nvPr/>
        </p:nvSpPr>
        <p:spPr bwMode="auto">
          <a:xfrm>
            <a:off x="1447800" y="6477000"/>
            <a:ext cx="54102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14350" marR="0" lvl="0" indent="-514350" algn="r" defTabSz="914400" rtl="0" eaLnBrk="1" fontAlgn="base" latinLnBrk="0" hangingPunct="1">
              <a:lnSpc>
                <a:spcPct val="100000"/>
              </a:lnSpc>
              <a:spcBef>
                <a:spcPct val="0"/>
              </a:spcBef>
              <a:spcAft>
                <a:spcPct val="0"/>
              </a:spcAft>
              <a:buClrTx/>
              <a:buSzTx/>
              <a:buFontTx/>
              <a:buNone/>
              <a:tabLst/>
              <a:defRPr/>
            </a:pPr>
            <a:r>
              <a:rPr kumimoji="0" lang="en-US" sz="1200" b="0" i="1" u="none" strike="noStrike" kern="0" cap="none" spc="0" normalizeH="0" baseline="0" noProof="0" dirty="0" err="1" smtClean="0">
                <a:ln>
                  <a:noFill/>
                </a:ln>
                <a:solidFill>
                  <a:schemeClr val="tx1"/>
                </a:solidFill>
                <a:effectLst/>
                <a:uLnTx/>
                <a:uFillTx/>
                <a:latin typeface="+mj-lt"/>
                <a:ea typeface="ＭＳ Ｐゴシック" pitchFamily="-84" charset="-128"/>
                <a:cs typeface="ＭＳ Ｐゴシック" pitchFamily="-84" charset="-128"/>
              </a:rPr>
              <a:t>NetDay</a:t>
            </a:r>
            <a:r>
              <a:rPr kumimoji="0" lang="en-US" sz="1200" b="0" i="1" u="none" strike="noStrike" kern="0" cap="none" spc="0" normalizeH="0" baseline="0" noProof="0" dirty="0" smtClean="0">
                <a:ln>
                  <a:noFill/>
                </a:ln>
                <a:solidFill>
                  <a:schemeClr val="tx1"/>
                </a:solidFill>
                <a:effectLst/>
                <a:uLnTx/>
                <a:uFillTx/>
                <a:latin typeface="+mj-lt"/>
                <a:ea typeface="ＭＳ Ｐゴシック" pitchFamily="-84" charset="-128"/>
                <a:cs typeface="ＭＳ Ｐゴシック" pitchFamily="-84" charset="-128"/>
              </a:rPr>
              <a:t> Speak Up 2011</a:t>
            </a:r>
            <a:endParaRPr kumimoji="0" lang="en-US" sz="1200" b="0" i="1" u="none" strike="noStrike" kern="0" cap="none" spc="0" normalizeH="0" baseline="0" noProof="0" dirty="0">
              <a:ln>
                <a:noFill/>
              </a:ln>
              <a:solidFill>
                <a:schemeClr val="tx1"/>
              </a:solidFill>
              <a:effectLst/>
              <a:uLnTx/>
              <a:uFillTx/>
              <a:latin typeface="+mj-lt"/>
              <a:ea typeface="ＭＳ Ｐゴシック" pitchFamily="-84" charset="-128"/>
              <a:cs typeface="ＭＳ Ｐゴシック" pitchFamily="-84" charset="-128"/>
            </a:endParaRPr>
          </a:p>
        </p:txBody>
      </p:sp>
      <p:pic>
        <p:nvPicPr>
          <p:cNvPr id="5" name="Picture 4"/>
          <p:cNvPicPr>
            <a:picLocks noChangeAspect="1"/>
          </p:cNvPicPr>
          <p:nvPr/>
        </p:nvPicPr>
        <p:blipFill>
          <a:blip r:embed="rId3"/>
          <a:stretch>
            <a:fillRect/>
          </a:stretch>
        </p:blipFill>
        <p:spPr>
          <a:xfrm>
            <a:off x="457200" y="1905000"/>
            <a:ext cx="6506779" cy="2670235"/>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Content Placeholder 3" descr="student sleep"/>
          <p:cNvPicPr>
            <a:picLocks noGrp="1" noChangeAspect="1"/>
          </p:cNvPicPr>
          <p:nvPr>
            <p:ph idx="1"/>
          </p:nvPr>
        </p:nvPicPr>
        <p:blipFill>
          <a:blip r:embed="rId3"/>
          <a:srcRect t="-2409" b="-2409"/>
          <a:stretch>
            <a:fillRect/>
          </a:stretch>
        </p:blipFill>
        <p:spPr>
          <a:xfrm>
            <a:off x="533400" y="1371600"/>
            <a:ext cx="6324600" cy="4419600"/>
          </a:xfr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324600" cy="914400"/>
          </a:xfrm>
        </p:spPr>
        <p:txBody>
          <a:bodyPr/>
          <a:lstStyle/>
          <a:p>
            <a:r>
              <a:rPr lang="en-US" dirty="0" smtClean="0"/>
              <a:t>Decision Stage</a:t>
            </a:r>
            <a:endParaRPr lang="en-US" dirty="0"/>
          </a:p>
        </p:txBody>
      </p:sp>
      <p:sp>
        <p:nvSpPr>
          <p:cNvPr id="3" name="Content Placeholder 2"/>
          <p:cNvSpPr>
            <a:spLocks noGrp="1"/>
          </p:cNvSpPr>
          <p:nvPr>
            <p:ph idx="1"/>
          </p:nvPr>
        </p:nvSpPr>
        <p:spPr>
          <a:xfrm>
            <a:off x="533400" y="1371600"/>
            <a:ext cx="6324600" cy="4419600"/>
          </a:xfrm>
        </p:spPr>
        <p:txBody>
          <a:bodyPr/>
          <a:lstStyle/>
          <a:p>
            <a:pPr marL="0" indent="0">
              <a:buNone/>
            </a:pPr>
            <a:r>
              <a:rPr lang="en-US" dirty="0" smtClean="0"/>
              <a:t>Piloted Programs</a:t>
            </a:r>
          </a:p>
          <a:p>
            <a:r>
              <a:rPr lang="en-US" dirty="0" smtClean="0"/>
              <a:t>Students were able to securely access all district resources</a:t>
            </a:r>
          </a:p>
          <a:p>
            <a:r>
              <a:rPr lang="en-US" dirty="0" smtClean="0"/>
              <a:t>Mobile devices were available for those who did not have a device to bring</a:t>
            </a:r>
          </a:p>
          <a:p>
            <a:r>
              <a:rPr lang="en-US" dirty="0" smtClean="0"/>
              <a:t>Students were motivated </a:t>
            </a:r>
          </a:p>
          <a:p>
            <a:r>
              <a:rPr lang="en-US" dirty="0" smtClean="0"/>
              <a:t>Immediate feedback received</a:t>
            </a:r>
          </a:p>
          <a:p>
            <a:r>
              <a:rPr lang="en-US" dirty="0" smtClean="0"/>
              <a:t>More collaboration</a:t>
            </a:r>
          </a:p>
          <a:p>
            <a:r>
              <a:rPr lang="en-US" dirty="0" smtClean="0"/>
              <a:t>Extended learning</a:t>
            </a:r>
            <a:endParaRPr lang="en-US" dirty="0"/>
          </a:p>
        </p:txBody>
      </p:sp>
    </p:spTree>
    <p:extLst>
      <p:ext uri="{BB962C8B-B14F-4D97-AF65-F5344CB8AC3E}">
        <p14:creationId xmlns:p14="http://schemas.microsoft.com/office/powerpoint/2010/main" val="4027270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324600" cy="914400"/>
          </a:xfrm>
        </p:spPr>
        <p:txBody>
          <a:bodyPr/>
          <a:lstStyle/>
          <a:p>
            <a:r>
              <a:rPr lang="en-US" dirty="0" smtClean="0"/>
              <a:t>Implementation Stage</a:t>
            </a:r>
            <a:endParaRPr lang="en-US" dirty="0"/>
          </a:p>
        </p:txBody>
      </p:sp>
      <p:sp>
        <p:nvSpPr>
          <p:cNvPr id="3" name="Content Placeholder 2"/>
          <p:cNvSpPr>
            <a:spLocks noGrp="1"/>
          </p:cNvSpPr>
          <p:nvPr>
            <p:ph idx="1"/>
          </p:nvPr>
        </p:nvSpPr>
        <p:spPr/>
        <p:txBody>
          <a:bodyPr/>
          <a:lstStyle/>
          <a:p>
            <a:r>
              <a:rPr lang="en-US" dirty="0" smtClean="0"/>
              <a:t>Update Acceptable Use Policy</a:t>
            </a:r>
          </a:p>
          <a:p>
            <a:r>
              <a:rPr lang="en-US" dirty="0" smtClean="0"/>
              <a:t>Communicate to parents, students, and teachers</a:t>
            </a:r>
          </a:p>
          <a:p>
            <a:r>
              <a:rPr lang="en-US" dirty="0" smtClean="0"/>
              <a:t>Ongoing Professional Development</a:t>
            </a:r>
          </a:p>
          <a:p>
            <a:r>
              <a:rPr lang="en-US" dirty="0" smtClean="0"/>
              <a:t>Support</a:t>
            </a:r>
            <a:endParaRPr lang="en-US" dirty="0"/>
          </a:p>
        </p:txBody>
      </p:sp>
    </p:spTree>
    <p:extLst>
      <p:ext uri="{BB962C8B-B14F-4D97-AF65-F5344CB8AC3E}">
        <p14:creationId xmlns:p14="http://schemas.microsoft.com/office/powerpoint/2010/main" val="26731510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1|5.3|8.1|9.8|11.5|1.2|0.7|0.6"/>
</p:tagLst>
</file>

<file path=ppt/tags/tag2.xml><?xml version="1.0" encoding="utf-8"?>
<p:tagLst xmlns:a="http://schemas.openxmlformats.org/drawingml/2006/main" xmlns:r="http://schemas.openxmlformats.org/officeDocument/2006/relationships" xmlns:p="http://schemas.openxmlformats.org/presentationml/2006/main">
  <p:tag name="TIMING" val="|1.1|5.3|8.1|9.8|11.5|1.2|0.7|0.6"/>
</p:tagLst>
</file>

<file path=ppt/theme/theme1.xml><?xml version="1.0" encoding="utf-8"?>
<a:theme xmlns:a="http://schemas.openxmlformats.org/drawingml/2006/main" name="Theme1">
  <a:themeElements>
    <a:clrScheme name="financial_stat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inancial_status">
      <a:majorFont>
        <a:latin typeface="Eras Bold ITC"/>
        <a:ea typeface=""/>
        <a:cs typeface=""/>
      </a:majorFont>
      <a:minorFont>
        <a:latin typeface="Eras Bold IT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ncial_stat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inancial_statu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inancial_statu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inancial_statu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inancial_statu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inancial_statu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inancial_statu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inancial_statu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inancial_statu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inancial_statu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inancial_statu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inancial_statu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9698</TotalTime>
  <Words>926</Words>
  <Application>Microsoft Macintosh PowerPoint</Application>
  <PresentationFormat>On-screen Show (4:3)</PresentationFormat>
  <Paragraphs>78</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Theme1</vt:lpstr>
      <vt:lpstr>PowerPoint Presentation</vt:lpstr>
      <vt:lpstr>Innovation- Decision Process</vt:lpstr>
      <vt:lpstr>Knowledge Stage</vt:lpstr>
      <vt:lpstr>PowerPoint Presentation</vt:lpstr>
      <vt:lpstr>Persuasion Stage</vt:lpstr>
      <vt:lpstr>PowerPoint Presentation</vt:lpstr>
      <vt:lpstr>PowerPoint Presentation</vt:lpstr>
      <vt:lpstr>Decision Stage</vt:lpstr>
      <vt:lpstr>Implementation Stage</vt:lpstr>
      <vt:lpstr>PowerPoint Presentation</vt:lpstr>
      <vt:lpstr>NetDay Speak Up 2011</vt:lpstr>
      <vt:lpstr>Challenges</vt:lpstr>
      <vt:lpstr>PowerPoint Presentation</vt:lpstr>
    </vt:vector>
  </TitlesOfParts>
  <Company>BCPSS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Technology Literacy Assessment Professional Development. </dc:title>
  <dc:creator>robeazer</dc:creator>
  <cp:lastModifiedBy>LaKeisha  Coleman</cp:lastModifiedBy>
  <cp:revision>414</cp:revision>
  <cp:lastPrinted>2012-08-05T18:00:32Z</cp:lastPrinted>
  <dcterms:created xsi:type="dcterms:W3CDTF">2012-07-08T16:40:23Z</dcterms:created>
  <dcterms:modified xsi:type="dcterms:W3CDTF">2012-08-05T19:12:46Z</dcterms:modified>
</cp:coreProperties>
</file>